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0"/>
  </p:notesMasterIdLst>
  <p:handoutMasterIdLst>
    <p:handoutMasterId r:id="rId21"/>
  </p:handoutMasterIdLst>
  <p:sldIdLst>
    <p:sldId id="265" r:id="rId6"/>
    <p:sldId id="310" r:id="rId7"/>
    <p:sldId id="333" r:id="rId8"/>
    <p:sldId id="321" r:id="rId9"/>
    <p:sldId id="320" r:id="rId10"/>
    <p:sldId id="334" r:id="rId11"/>
    <p:sldId id="262" r:id="rId12"/>
    <p:sldId id="322" r:id="rId13"/>
    <p:sldId id="329" r:id="rId14"/>
    <p:sldId id="323" r:id="rId15"/>
    <p:sldId id="332" r:id="rId16"/>
    <p:sldId id="324" r:id="rId17"/>
    <p:sldId id="326" r:id="rId18"/>
    <p:sldId id="330" r:id="rId19"/>
  </p:sldIdLst>
  <p:sldSz cx="12188825" cy="6858000"/>
  <p:notesSz cx="7010400" cy="92964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36" autoAdjust="0"/>
    <p:restoredTop sz="94629" autoAdjust="0"/>
  </p:normalViewPr>
  <p:slideViewPr>
    <p:cSldViewPr showGuides="1">
      <p:cViewPr varScale="1">
        <p:scale>
          <a:sx n="112" d="100"/>
          <a:sy n="112" d="100"/>
        </p:scale>
        <p:origin x="738" y="96"/>
      </p:cViewPr>
      <p:guideLst>
        <p:guide pos="3839"/>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63" d="100"/>
          <a:sy n="63" d="100"/>
        </p:scale>
        <p:origin x="1986"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gs" Target="tags/tag1.xml"/></Relationships>
</file>

<file path=ppt/diagrams/_rels/data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image" Target="../media/image12.JPG"/><Relationship Id="rId5" Type="http://schemas.openxmlformats.org/officeDocument/2006/relationships/image" Target="../media/image16.svg"/><Relationship Id="rId4" Type="http://schemas.openxmlformats.org/officeDocument/2006/relationships/image" Target="../media/image1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image" Target="../media/image12.JPG"/><Relationship Id="rId5" Type="http://schemas.openxmlformats.org/officeDocument/2006/relationships/image" Target="../media/image16.svg"/><Relationship Id="rId4"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45D52B-8230-4FEB-8FA9-45192A4155C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DB5CF02-ECC0-47BB-A874-13E166056C99}">
      <dgm:prSet/>
      <dgm:spPr/>
      <dgm:t>
        <a:bodyPr/>
        <a:lstStyle/>
        <a:p>
          <a:r>
            <a:rPr lang="en-US" dirty="0">
              <a:solidFill>
                <a:srgbClr val="182B51"/>
              </a:solidFill>
            </a:rPr>
            <a:t>SRFs are the nation’s premier programs for financing water infrastructure that protects public health and the environment</a:t>
          </a:r>
          <a:r>
            <a:rPr lang="en-US" dirty="0">
              <a:solidFill>
                <a:schemeClr val="tx2"/>
              </a:solidFill>
            </a:rPr>
            <a:t>.</a:t>
          </a:r>
        </a:p>
      </dgm:t>
    </dgm:pt>
    <dgm:pt modelId="{10A90EFD-977C-4DBB-A3E6-8362DDE99E23}" type="parTrans" cxnId="{E1EB3F1B-17D7-4098-835C-936B05D5C2D4}">
      <dgm:prSet/>
      <dgm:spPr/>
      <dgm:t>
        <a:bodyPr/>
        <a:lstStyle/>
        <a:p>
          <a:endParaRPr lang="en-US"/>
        </a:p>
      </dgm:t>
    </dgm:pt>
    <dgm:pt modelId="{FC6AB7DE-B289-4732-A415-580BCE42BF5B}" type="sibTrans" cxnId="{E1EB3F1B-17D7-4098-835C-936B05D5C2D4}">
      <dgm:prSet/>
      <dgm:spPr/>
      <dgm:t>
        <a:bodyPr/>
        <a:lstStyle/>
        <a:p>
          <a:endParaRPr lang="en-US"/>
        </a:p>
      </dgm:t>
    </dgm:pt>
    <dgm:pt modelId="{7B4F0CB1-B52C-434E-930D-4F552E5F41D7}">
      <dgm:prSet/>
      <dgm:spPr/>
      <dgm:t>
        <a:bodyPr/>
        <a:lstStyle/>
        <a:p>
          <a:r>
            <a:rPr lang="en-US" dirty="0">
              <a:solidFill>
                <a:schemeClr val="tx2"/>
              </a:solidFill>
            </a:rPr>
            <a:t>SRFs effectively and efficiently deliver federal funding for water infrastructure projects to hundreds of communities across the country.</a:t>
          </a:r>
        </a:p>
      </dgm:t>
    </dgm:pt>
    <dgm:pt modelId="{6596BBBA-97F5-4AD6-B804-7B6088D0D7B6}" type="parTrans" cxnId="{A5A9FA51-1B62-4EE9-AB0B-319FD6DD47E2}">
      <dgm:prSet/>
      <dgm:spPr/>
      <dgm:t>
        <a:bodyPr/>
        <a:lstStyle/>
        <a:p>
          <a:endParaRPr lang="en-US"/>
        </a:p>
      </dgm:t>
    </dgm:pt>
    <dgm:pt modelId="{C836AB28-10FC-42F6-BE88-93E5276BB42B}" type="sibTrans" cxnId="{A5A9FA51-1B62-4EE9-AB0B-319FD6DD47E2}">
      <dgm:prSet/>
      <dgm:spPr/>
      <dgm:t>
        <a:bodyPr/>
        <a:lstStyle/>
        <a:p>
          <a:endParaRPr lang="en-US"/>
        </a:p>
      </dgm:t>
    </dgm:pt>
    <dgm:pt modelId="{28F19A13-4D69-4F1F-8705-69EF3635A8CC}">
      <dgm:prSet/>
      <dgm:spPr/>
      <dgm:t>
        <a:bodyPr/>
        <a:lstStyle/>
        <a:p>
          <a:r>
            <a:rPr lang="en-US" dirty="0">
              <a:solidFill>
                <a:schemeClr val="tx2"/>
              </a:solidFill>
            </a:rPr>
            <a:t>SRF financing of water infrastructure creates high-wage jobs across the economy – from planning to engineering to construction.  </a:t>
          </a:r>
        </a:p>
      </dgm:t>
    </dgm:pt>
    <dgm:pt modelId="{3ECDCA62-8B57-4C78-A850-BAD7D5BD00D1}" type="parTrans" cxnId="{1007B731-23BE-44C7-BC71-51E03B88F078}">
      <dgm:prSet/>
      <dgm:spPr/>
      <dgm:t>
        <a:bodyPr/>
        <a:lstStyle/>
        <a:p>
          <a:endParaRPr lang="en-US"/>
        </a:p>
      </dgm:t>
    </dgm:pt>
    <dgm:pt modelId="{3ADFE7AC-56A5-427A-8386-7AF2B22DABB7}" type="sibTrans" cxnId="{1007B731-23BE-44C7-BC71-51E03B88F078}">
      <dgm:prSet/>
      <dgm:spPr/>
      <dgm:t>
        <a:bodyPr/>
        <a:lstStyle/>
        <a:p>
          <a:endParaRPr lang="en-US"/>
        </a:p>
      </dgm:t>
    </dgm:pt>
    <dgm:pt modelId="{0106FF25-CC92-4BBD-927C-C4A9150A8517}" type="pres">
      <dgm:prSet presAssocID="{0345D52B-8230-4FEB-8FA9-45192A4155C1}" presName="root" presStyleCnt="0">
        <dgm:presLayoutVars>
          <dgm:dir/>
          <dgm:resizeHandles val="exact"/>
        </dgm:presLayoutVars>
      </dgm:prSet>
      <dgm:spPr/>
    </dgm:pt>
    <dgm:pt modelId="{F696A3C9-E3F4-4106-A4D9-E2D477F18505}" type="pres">
      <dgm:prSet presAssocID="{9DB5CF02-ECC0-47BB-A874-13E166056C99}" presName="compNode" presStyleCnt="0"/>
      <dgm:spPr/>
    </dgm:pt>
    <dgm:pt modelId="{D5BD46E7-8F2B-4CB6-B11C-853D0BFE6464}" type="pres">
      <dgm:prSet presAssocID="{9DB5CF02-ECC0-47BB-A874-13E166056C99}" presName="bgRect" presStyleLbl="bgShp" presStyleIdx="0" presStyleCnt="3"/>
      <dgm:spPr/>
    </dgm:pt>
    <dgm:pt modelId="{15718BE1-26F6-44CB-BF64-3F5D34E8DC74}" type="pres">
      <dgm:prSet presAssocID="{9DB5CF02-ECC0-47BB-A874-13E166056C99}" presName="iconRect" presStyleLbl="node1" presStyleIdx="0" presStyleCnt="3" custScaleX="118547" custScaleY="129604"/>
      <dgm:spPr>
        <a:blipFill>
          <a:blip xmlns:r="http://schemas.openxmlformats.org/officeDocument/2006/relationships" r:embed="rId1"/>
          <a:srcRect/>
          <a:stretch>
            <a:fillRect l="-11000" r="-11000"/>
          </a:stretch>
        </a:blipFill>
        <a:ln>
          <a:noFill/>
        </a:ln>
      </dgm:spPr>
    </dgm:pt>
    <dgm:pt modelId="{BDB6059E-E770-409D-9271-2CA95D25DC54}" type="pres">
      <dgm:prSet presAssocID="{9DB5CF02-ECC0-47BB-A874-13E166056C99}" presName="spaceRect" presStyleCnt="0"/>
      <dgm:spPr/>
    </dgm:pt>
    <dgm:pt modelId="{DF33BA88-6CB7-4823-B004-65EE7527AFAC}" type="pres">
      <dgm:prSet presAssocID="{9DB5CF02-ECC0-47BB-A874-13E166056C99}" presName="parTx" presStyleLbl="revTx" presStyleIdx="0" presStyleCnt="3">
        <dgm:presLayoutVars>
          <dgm:chMax val="0"/>
          <dgm:chPref val="0"/>
        </dgm:presLayoutVars>
      </dgm:prSet>
      <dgm:spPr/>
    </dgm:pt>
    <dgm:pt modelId="{BF6C862A-6ADD-4B43-B3E5-171C636F380D}" type="pres">
      <dgm:prSet presAssocID="{FC6AB7DE-B289-4732-A415-580BCE42BF5B}" presName="sibTrans" presStyleCnt="0"/>
      <dgm:spPr/>
    </dgm:pt>
    <dgm:pt modelId="{A503FFD2-988B-4B57-8E5C-F8F8157C7103}" type="pres">
      <dgm:prSet presAssocID="{7B4F0CB1-B52C-434E-930D-4F552E5F41D7}" presName="compNode" presStyleCnt="0"/>
      <dgm:spPr/>
    </dgm:pt>
    <dgm:pt modelId="{C85CCC82-E878-4CE0-BD66-B5EA47F51A56}" type="pres">
      <dgm:prSet presAssocID="{7B4F0CB1-B52C-434E-930D-4F552E5F41D7}" presName="bgRect" presStyleLbl="bgShp" presStyleIdx="1" presStyleCnt="3"/>
      <dgm:spPr/>
    </dgm:pt>
    <dgm:pt modelId="{0763AD29-29A6-4E71-9BE6-E85A361BD932}" type="pres">
      <dgm:prSet presAssocID="{7B4F0CB1-B52C-434E-930D-4F552E5F41D7}" presName="iconRect" presStyleLbl="node1" presStyleIdx="1" presStyleCnt="3" custScaleX="144489" custScaleY="136822"/>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dgm:spPr>
      <dgm:extLst>
        <a:ext uri="{E40237B7-FDA0-4F09-8148-C483321AD2D9}">
          <dgm14:cNvPr xmlns:dgm14="http://schemas.microsoft.com/office/drawing/2010/diagram" id="0" name="" descr="Connections"/>
        </a:ext>
      </dgm:extLst>
    </dgm:pt>
    <dgm:pt modelId="{EB3F1ECC-028A-4188-98A6-2DBE2BB24FD1}" type="pres">
      <dgm:prSet presAssocID="{7B4F0CB1-B52C-434E-930D-4F552E5F41D7}" presName="spaceRect" presStyleCnt="0"/>
      <dgm:spPr/>
    </dgm:pt>
    <dgm:pt modelId="{4190ED3F-EE52-4455-8E27-625C242605FA}" type="pres">
      <dgm:prSet presAssocID="{7B4F0CB1-B52C-434E-930D-4F552E5F41D7}" presName="parTx" presStyleLbl="revTx" presStyleIdx="1" presStyleCnt="3">
        <dgm:presLayoutVars>
          <dgm:chMax val="0"/>
          <dgm:chPref val="0"/>
        </dgm:presLayoutVars>
      </dgm:prSet>
      <dgm:spPr/>
    </dgm:pt>
    <dgm:pt modelId="{8052201B-6AF2-4CC6-88E3-79E441475535}" type="pres">
      <dgm:prSet presAssocID="{C836AB28-10FC-42F6-BE88-93E5276BB42B}" presName="sibTrans" presStyleCnt="0"/>
      <dgm:spPr/>
    </dgm:pt>
    <dgm:pt modelId="{0AB73556-3705-4904-AE95-88386F773D13}" type="pres">
      <dgm:prSet presAssocID="{28F19A13-4D69-4F1F-8705-69EF3635A8CC}" presName="compNode" presStyleCnt="0"/>
      <dgm:spPr/>
    </dgm:pt>
    <dgm:pt modelId="{49B9BF76-A906-4575-8793-EB053131F5BC}" type="pres">
      <dgm:prSet presAssocID="{28F19A13-4D69-4F1F-8705-69EF3635A8CC}" presName="bgRect" presStyleLbl="bgShp" presStyleIdx="2" presStyleCnt="3"/>
      <dgm:spPr/>
    </dgm:pt>
    <dgm:pt modelId="{EAA51AA7-ECBB-4A5E-9A4F-0BFAD85029AE}" type="pres">
      <dgm:prSet presAssocID="{28F19A13-4D69-4F1F-8705-69EF3635A8CC}" presName="iconRect" presStyleLbl="node1" presStyleIdx="2" presStyleCnt="3" custScaleX="144489" custScaleY="144040"/>
      <dgm:spPr>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a:noFill/>
        </a:ln>
      </dgm:spPr>
      <dgm:extLst>
        <a:ext uri="{E40237B7-FDA0-4F09-8148-C483321AD2D9}">
          <dgm14:cNvPr xmlns:dgm14="http://schemas.microsoft.com/office/drawing/2010/diagram" id="0" name="" descr="Business Growth"/>
        </a:ext>
      </dgm:extLst>
    </dgm:pt>
    <dgm:pt modelId="{DA60FA1D-0617-4D11-8293-FE71FA71D201}" type="pres">
      <dgm:prSet presAssocID="{28F19A13-4D69-4F1F-8705-69EF3635A8CC}" presName="spaceRect" presStyleCnt="0"/>
      <dgm:spPr/>
    </dgm:pt>
    <dgm:pt modelId="{26447BBF-3520-4F04-9194-73AA9A1AA010}" type="pres">
      <dgm:prSet presAssocID="{28F19A13-4D69-4F1F-8705-69EF3635A8CC}" presName="parTx" presStyleLbl="revTx" presStyleIdx="2" presStyleCnt="3">
        <dgm:presLayoutVars>
          <dgm:chMax val="0"/>
          <dgm:chPref val="0"/>
        </dgm:presLayoutVars>
      </dgm:prSet>
      <dgm:spPr/>
    </dgm:pt>
  </dgm:ptLst>
  <dgm:cxnLst>
    <dgm:cxn modelId="{E1EB3F1B-17D7-4098-835C-936B05D5C2D4}" srcId="{0345D52B-8230-4FEB-8FA9-45192A4155C1}" destId="{9DB5CF02-ECC0-47BB-A874-13E166056C99}" srcOrd="0" destOrd="0" parTransId="{10A90EFD-977C-4DBB-A3E6-8362DDE99E23}" sibTransId="{FC6AB7DE-B289-4732-A415-580BCE42BF5B}"/>
    <dgm:cxn modelId="{1007B731-23BE-44C7-BC71-51E03B88F078}" srcId="{0345D52B-8230-4FEB-8FA9-45192A4155C1}" destId="{28F19A13-4D69-4F1F-8705-69EF3635A8CC}" srcOrd="2" destOrd="0" parTransId="{3ECDCA62-8B57-4C78-A850-BAD7D5BD00D1}" sibTransId="{3ADFE7AC-56A5-427A-8386-7AF2B22DABB7}"/>
    <dgm:cxn modelId="{A5A9FA51-1B62-4EE9-AB0B-319FD6DD47E2}" srcId="{0345D52B-8230-4FEB-8FA9-45192A4155C1}" destId="{7B4F0CB1-B52C-434E-930D-4F552E5F41D7}" srcOrd="1" destOrd="0" parTransId="{6596BBBA-97F5-4AD6-B804-7B6088D0D7B6}" sibTransId="{C836AB28-10FC-42F6-BE88-93E5276BB42B}"/>
    <dgm:cxn modelId="{61ECD57B-2BCC-4096-80E0-090EC9C76D1D}" type="presOf" srcId="{0345D52B-8230-4FEB-8FA9-45192A4155C1}" destId="{0106FF25-CC92-4BBD-927C-C4A9150A8517}" srcOrd="0" destOrd="0" presId="urn:microsoft.com/office/officeart/2018/2/layout/IconVerticalSolidList"/>
    <dgm:cxn modelId="{1BEE2FE0-706B-4B71-9E31-D343D2933B90}" type="presOf" srcId="{28F19A13-4D69-4F1F-8705-69EF3635A8CC}" destId="{26447BBF-3520-4F04-9194-73AA9A1AA010}" srcOrd="0" destOrd="0" presId="urn:microsoft.com/office/officeart/2018/2/layout/IconVerticalSolidList"/>
    <dgm:cxn modelId="{817EDEE2-D41A-4E5E-97DD-E5FBDF22A62F}" type="presOf" srcId="{9DB5CF02-ECC0-47BB-A874-13E166056C99}" destId="{DF33BA88-6CB7-4823-B004-65EE7527AFAC}" srcOrd="0" destOrd="0" presId="urn:microsoft.com/office/officeart/2018/2/layout/IconVerticalSolidList"/>
    <dgm:cxn modelId="{866419F1-B6AB-43B4-8F93-724871C2CAD5}" type="presOf" srcId="{7B4F0CB1-B52C-434E-930D-4F552E5F41D7}" destId="{4190ED3F-EE52-4455-8E27-625C242605FA}" srcOrd="0" destOrd="0" presId="urn:microsoft.com/office/officeart/2018/2/layout/IconVerticalSolidList"/>
    <dgm:cxn modelId="{BEB15863-418E-458D-8426-401323F388D1}" type="presParOf" srcId="{0106FF25-CC92-4BBD-927C-C4A9150A8517}" destId="{F696A3C9-E3F4-4106-A4D9-E2D477F18505}" srcOrd="0" destOrd="0" presId="urn:microsoft.com/office/officeart/2018/2/layout/IconVerticalSolidList"/>
    <dgm:cxn modelId="{A0581A54-42C3-4943-8E71-9E54E2CCB876}" type="presParOf" srcId="{F696A3C9-E3F4-4106-A4D9-E2D477F18505}" destId="{D5BD46E7-8F2B-4CB6-B11C-853D0BFE6464}" srcOrd="0" destOrd="0" presId="urn:microsoft.com/office/officeart/2018/2/layout/IconVerticalSolidList"/>
    <dgm:cxn modelId="{88866EE3-F381-46CD-B50C-29BEF73B8A05}" type="presParOf" srcId="{F696A3C9-E3F4-4106-A4D9-E2D477F18505}" destId="{15718BE1-26F6-44CB-BF64-3F5D34E8DC74}" srcOrd="1" destOrd="0" presId="urn:microsoft.com/office/officeart/2018/2/layout/IconVerticalSolidList"/>
    <dgm:cxn modelId="{A592653E-B19F-4BF4-94C2-68F10092B43A}" type="presParOf" srcId="{F696A3C9-E3F4-4106-A4D9-E2D477F18505}" destId="{BDB6059E-E770-409D-9271-2CA95D25DC54}" srcOrd="2" destOrd="0" presId="urn:microsoft.com/office/officeart/2018/2/layout/IconVerticalSolidList"/>
    <dgm:cxn modelId="{C57D1413-F69A-4553-95D8-8870F98ED4CE}" type="presParOf" srcId="{F696A3C9-E3F4-4106-A4D9-E2D477F18505}" destId="{DF33BA88-6CB7-4823-B004-65EE7527AFAC}" srcOrd="3" destOrd="0" presId="urn:microsoft.com/office/officeart/2018/2/layout/IconVerticalSolidList"/>
    <dgm:cxn modelId="{EDBF60D8-4A84-4E30-AECF-200614401365}" type="presParOf" srcId="{0106FF25-CC92-4BBD-927C-C4A9150A8517}" destId="{BF6C862A-6ADD-4B43-B3E5-171C636F380D}" srcOrd="1" destOrd="0" presId="urn:microsoft.com/office/officeart/2018/2/layout/IconVerticalSolidList"/>
    <dgm:cxn modelId="{49E26BF7-24F5-4E16-B9F1-5C18B0B99C37}" type="presParOf" srcId="{0106FF25-CC92-4BBD-927C-C4A9150A8517}" destId="{A503FFD2-988B-4B57-8E5C-F8F8157C7103}" srcOrd="2" destOrd="0" presId="urn:microsoft.com/office/officeart/2018/2/layout/IconVerticalSolidList"/>
    <dgm:cxn modelId="{A105C970-EB6C-4074-A6CB-8B69917601C3}" type="presParOf" srcId="{A503FFD2-988B-4B57-8E5C-F8F8157C7103}" destId="{C85CCC82-E878-4CE0-BD66-B5EA47F51A56}" srcOrd="0" destOrd="0" presId="urn:microsoft.com/office/officeart/2018/2/layout/IconVerticalSolidList"/>
    <dgm:cxn modelId="{21E6E147-B667-4E68-A11B-6AED82FA830F}" type="presParOf" srcId="{A503FFD2-988B-4B57-8E5C-F8F8157C7103}" destId="{0763AD29-29A6-4E71-9BE6-E85A361BD932}" srcOrd="1" destOrd="0" presId="urn:microsoft.com/office/officeart/2018/2/layout/IconVerticalSolidList"/>
    <dgm:cxn modelId="{98372767-507E-4511-AB6B-5C9CEAAE3F76}" type="presParOf" srcId="{A503FFD2-988B-4B57-8E5C-F8F8157C7103}" destId="{EB3F1ECC-028A-4188-98A6-2DBE2BB24FD1}" srcOrd="2" destOrd="0" presId="urn:microsoft.com/office/officeart/2018/2/layout/IconVerticalSolidList"/>
    <dgm:cxn modelId="{5EDFEEB2-59DA-4690-994D-0DE2F9380950}" type="presParOf" srcId="{A503FFD2-988B-4B57-8E5C-F8F8157C7103}" destId="{4190ED3F-EE52-4455-8E27-625C242605FA}" srcOrd="3" destOrd="0" presId="urn:microsoft.com/office/officeart/2018/2/layout/IconVerticalSolidList"/>
    <dgm:cxn modelId="{72D8E585-C69E-4FD0-B825-6B00FCFF2CD9}" type="presParOf" srcId="{0106FF25-CC92-4BBD-927C-C4A9150A8517}" destId="{8052201B-6AF2-4CC6-88E3-79E441475535}" srcOrd="3" destOrd="0" presId="urn:microsoft.com/office/officeart/2018/2/layout/IconVerticalSolidList"/>
    <dgm:cxn modelId="{C377FDED-1F41-4A32-B17A-F1B8BF7B8653}" type="presParOf" srcId="{0106FF25-CC92-4BBD-927C-C4A9150A8517}" destId="{0AB73556-3705-4904-AE95-88386F773D13}" srcOrd="4" destOrd="0" presId="urn:microsoft.com/office/officeart/2018/2/layout/IconVerticalSolidList"/>
    <dgm:cxn modelId="{F6DAB9D9-B84E-4AD8-9B24-46B16F30171F}" type="presParOf" srcId="{0AB73556-3705-4904-AE95-88386F773D13}" destId="{49B9BF76-A906-4575-8793-EB053131F5BC}" srcOrd="0" destOrd="0" presId="urn:microsoft.com/office/officeart/2018/2/layout/IconVerticalSolidList"/>
    <dgm:cxn modelId="{95EC031C-4E83-4846-8AE2-268A39F31903}" type="presParOf" srcId="{0AB73556-3705-4904-AE95-88386F773D13}" destId="{EAA51AA7-ECBB-4A5E-9A4F-0BFAD85029AE}" srcOrd="1" destOrd="0" presId="urn:microsoft.com/office/officeart/2018/2/layout/IconVerticalSolidList"/>
    <dgm:cxn modelId="{008C676E-C471-4715-B685-25DBAA39BF75}" type="presParOf" srcId="{0AB73556-3705-4904-AE95-88386F773D13}" destId="{DA60FA1D-0617-4D11-8293-FE71FA71D201}" srcOrd="2" destOrd="0" presId="urn:microsoft.com/office/officeart/2018/2/layout/IconVerticalSolidList"/>
    <dgm:cxn modelId="{6390811C-70AB-41ED-8E82-10BEFBBDD067}" type="presParOf" srcId="{0AB73556-3705-4904-AE95-88386F773D13}" destId="{26447BBF-3520-4F04-9194-73AA9A1AA01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BD46E7-8F2B-4CB6-B11C-853D0BFE6464}">
      <dsp:nvSpPr>
        <dsp:cNvPr id="0" name=""/>
        <dsp:cNvSpPr/>
      </dsp:nvSpPr>
      <dsp:spPr>
        <a:xfrm>
          <a:off x="0" y="615"/>
          <a:ext cx="7291711" cy="14397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718BE1-26F6-44CB-BF64-3F5D34E8DC74}">
      <dsp:nvSpPr>
        <dsp:cNvPr id="0" name=""/>
        <dsp:cNvSpPr/>
      </dsp:nvSpPr>
      <dsp:spPr>
        <a:xfrm>
          <a:off x="362102" y="207354"/>
          <a:ext cx="938759" cy="1026318"/>
        </a:xfrm>
        <a:prstGeom prst="rect">
          <a:avLst/>
        </a:prstGeom>
        <a:blipFill>
          <a:blip xmlns:r="http://schemas.openxmlformats.org/officeDocument/2006/relationships" r:embed="rId1"/>
          <a:srcRect/>
          <a:stretch>
            <a:fillRect l="-11000" r="-11000"/>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F33BA88-6CB7-4823-B004-65EE7527AFAC}">
      <dsp:nvSpPr>
        <dsp:cNvPr id="0" name=""/>
        <dsp:cNvSpPr/>
      </dsp:nvSpPr>
      <dsp:spPr>
        <a:xfrm>
          <a:off x="1662964" y="615"/>
          <a:ext cx="5628746" cy="1439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378" tIns="152378" rIns="152378" bIns="152378" numCol="1" spcCol="1270" anchor="ctr" anchorCtr="0">
          <a:noAutofit/>
        </a:bodyPr>
        <a:lstStyle/>
        <a:p>
          <a:pPr marL="0" lvl="0" indent="0" algn="l" defTabSz="933450">
            <a:lnSpc>
              <a:spcPct val="90000"/>
            </a:lnSpc>
            <a:spcBef>
              <a:spcPct val="0"/>
            </a:spcBef>
            <a:spcAft>
              <a:spcPct val="35000"/>
            </a:spcAft>
            <a:buNone/>
          </a:pPr>
          <a:r>
            <a:rPr lang="en-US" sz="2100" kern="1200" dirty="0">
              <a:solidFill>
                <a:srgbClr val="182B51"/>
              </a:solidFill>
            </a:rPr>
            <a:t>SRFs are the nation’s premier programs for financing water infrastructure that protects public health and the environment</a:t>
          </a:r>
          <a:r>
            <a:rPr lang="en-US" sz="2100" kern="1200" dirty="0">
              <a:solidFill>
                <a:schemeClr val="tx2"/>
              </a:solidFill>
            </a:rPr>
            <a:t>.</a:t>
          </a:r>
        </a:p>
      </dsp:txBody>
      <dsp:txXfrm>
        <a:off x="1662964" y="615"/>
        <a:ext cx="5628746" cy="1439795"/>
      </dsp:txXfrm>
    </dsp:sp>
    <dsp:sp modelId="{C85CCC82-E878-4CE0-BD66-B5EA47F51A56}">
      <dsp:nvSpPr>
        <dsp:cNvPr id="0" name=""/>
        <dsp:cNvSpPr/>
      </dsp:nvSpPr>
      <dsp:spPr>
        <a:xfrm>
          <a:off x="0" y="1800360"/>
          <a:ext cx="7291711" cy="14397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63AD29-29A6-4E71-9BE6-E85A361BD932}">
      <dsp:nvSpPr>
        <dsp:cNvPr id="0" name=""/>
        <dsp:cNvSpPr/>
      </dsp:nvSpPr>
      <dsp:spPr>
        <a:xfrm>
          <a:off x="259386" y="1978519"/>
          <a:ext cx="1144190" cy="1083476"/>
        </a:xfrm>
        <a:prstGeom prst="rect">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190ED3F-EE52-4455-8E27-625C242605FA}">
      <dsp:nvSpPr>
        <dsp:cNvPr id="0" name=""/>
        <dsp:cNvSpPr/>
      </dsp:nvSpPr>
      <dsp:spPr>
        <a:xfrm>
          <a:off x="1662964" y="1800360"/>
          <a:ext cx="5628746" cy="1439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378" tIns="152378" rIns="152378" bIns="152378"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tx2"/>
              </a:solidFill>
            </a:rPr>
            <a:t>SRFs effectively and efficiently deliver federal funding for water infrastructure projects to hundreds of communities across the country.</a:t>
          </a:r>
        </a:p>
      </dsp:txBody>
      <dsp:txXfrm>
        <a:off x="1662964" y="1800360"/>
        <a:ext cx="5628746" cy="1439795"/>
      </dsp:txXfrm>
    </dsp:sp>
    <dsp:sp modelId="{49B9BF76-A906-4575-8793-EB053131F5BC}">
      <dsp:nvSpPr>
        <dsp:cNvPr id="0" name=""/>
        <dsp:cNvSpPr/>
      </dsp:nvSpPr>
      <dsp:spPr>
        <a:xfrm>
          <a:off x="0" y="3600104"/>
          <a:ext cx="7291711" cy="14397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A51AA7-ECBB-4A5E-9A4F-0BFAD85029AE}">
      <dsp:nvSpPr>
        <dsp:cNvPr id="0" name=""/>
        <dsp:cNvSpPr/>
      </dsp:nvSpPr>
      <dsp:spPr>
        <a:xfrm>
          <a:off x="259386" y="3749685"/>
          <a:ext cx="1144190" cy="1140635"/>
        </a:xfrm>
        <a:prstGeom prst="rect">
          <a:avLst/>
        </a:prstGeom>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6447BBF-3520-4F04-9194-73AA9A1AA010}">
      <dsp:nvSpPr>
        <dsp:cNvPr id="0" name=""/>
        <dsp:cNvSpPr/>
      </dsp:nvSpPr>
      <dsp:spPr>
        <a:xfrm>
          <a:off x="1662964" y="3600104"/>
          <a:ext cx="5628746" cy="1439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378" tIns="152378" rIns="152378" bIns="152378"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tx2"/>
              </a:solidFill>
            </a:rPr>
            <a:t>SRF financing of water infrastructure creates high-wage jobs across the economy – from planning to engineering to construction.  </a:t>
          </a:r>
        </a:p>
      </dsp:txBody>
      <dsp:txXfrm>
        <a:off x="1662964" y="3600104"/>
        <a:ext cx="5628746" cy="143979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59088EAF-6ECA-4616-85EF-35AA19C641F3}" type="datetimeFigureOut">
              <a:rPr lang="en-US"/>
              <a:t>5/3/2023</a:t>
            </a:fld>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9F912AB-2776-42F2-A957-313FC7EFEDB9}" type="slidenum">
              <a:rPr/>
              <a:t>‹#›</a:t>
            </a:fld>
            <a:endParaRPr/>
          </a:p>
        </p:txBody>
      </p:sp>
    </p:spTree>
    <p:extLst>
      <p:ext uri="{BB962C8B-B14F-4D97-AF65-F5344CB8AC3E}">
        <p14:creationId xmlns:p14="http://schemas.microsoft.com/office/powerpoint/2010/main" val="3932065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ABD2D7A-D230-4F91-BD59-0A39C2703BA8}" type="datetimeFigureOut">
              <a:rPr lang="en-US"/>
              <a:t>5/3/2023</a:t>
            </a:fld>
            <a:endParaRPr/>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93199CD-3E1B-4AE6-990F-76F925F5EA9F}" type="slidenum">
              <a:rPr/>
              <a:t>‹#›</a:t>
            </a:fld>
            <a:endParaRPr/>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eriod"/>
            </a:pPr>
            <a:endParaRPr lang="en-US" dirty="0"/>
          </a:p>
        </p:txBody>
      </p:sp>
      <p:sp>
        <p:nvSpPr>
          <p:cNvPr id="4" name="Slide Number Placeholder 3"/>
          <p:cNvSpPr>
            <a:spLocks noGrp="1"/>
          </p:cNvSpPr>
          <p:nvPr>
            <p:ph type="sldNum" sz="quarter" idx="5"/>
          </p:nvPr>
        </p:nvSpPr>
        <p:spPr/>
        <p:txBody>
          <a:bodyPr/>
          <a:lstStyle/>
          <a:p>
            <a:pPr defTabSz="465887">
              <a:defRPr/>
            </a:pPr>
            <a:fld id="{2826EFB2-E746-4691-BFF9-E59C2D0E79A4}" type="slidenum">
              <a:rPr lang="en-US">
                <a:solidFill>
                  <a:prstClr val="black"/>
                </a:solidFill>
                <a:latin typeface="Calibri" panose="020F0502020204030204"/>
              </a:rPr>
              <a:pPr defTabSz="465887">
                <a:defRPr/>
              </a:pPr>
              <a:t>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533852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4" y="1828800"/>
            <a:ext cx="8229600" cy="2895600"/>
          </a:xfrm>
        </p:spPr>
        <p:txBody>
          <a:bodyPr anchor="b">
            <a:normAutofit/>
          </a:bodyPr>
          <a:lstStyle>
            <a:lvl1pPr>
              <a:lnSpc>
                <a:spcPct val="80000"/>
              </a:lnSpc>
              <a:defRPr sz="6600">
                <a:solidFill>
                  <a:schemeClr val="tx1"/>
                </a:solidFill>
              </a:defRPr>
            </a:lvl1pPr>
          </a:lstStyle>
          <a:p>
            <a:r>
              <a:t>Click to edit Master title style</a:t>
            </a:r>
          </a:p>
        </p:txBody>
      </p:sp>
      <p:sp>
        <p:nvSpPr>
          <p:cNvPr id="3" name="Subtitle 2"/>
          <p:cNvSpPr>
            <a:spLocks noGrp="1"/>
          </p:cNvSpPr>
          <p:nvPr>
            <p:ph type="subTitle" idx="1"/>
          </p:nvPr>
        </p:nvSpPr>
        <p:spPr>
          <a:xfrm>
            <a:off x="1065213" y="4800600"/>
            <a:ext cx="8229600" cy="1219200"/>
          </a:xfrm>
        </p:spPr>
        <p:txBody>
          <a:bodyPr>
            <a:normAutofit/>
          </a:bodyPr>
          <a:lstStyle>
            <a:lvl1pPr marL="0" indent="0" algn="l">
              <a:spcBef>
                <a:spcPts val="0"/>
              </a:spcBef>
              <a:buNone/>
              <a:defRPr sz="2000" cap="all" spc="2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t>Click to edit Master subtitle style</a:t>
            </a:r>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Vertical Text Placeholder 2"/>
          <p:cNvSpPr>
            <a:spLocks noGrp="1"/>
          </p:cNvSpPr>
          <p:nvPr>
            <p:ph type="body" orient="vert" idx="1"/>
          </p:nvPr>
        </p:nvSpPr>
        <p:spPr/>
        <p:txBody>
          <a:bodyPr vert="eaVert"/>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03F41C87-7AD9-4845-A077-840E4A0F3F06}" type="datetimeFigureOut">
              <a:rPr lang="en-US"/>
              <a:t>5/3/2023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2412" y="381001"/>
            <a:ext cx="1524001" cy="5638800"/>
          </a:xfrm>
        </p:spPr>
        <p:txBody>
          <a:bodyPr vert="eaVert"/>
          <a:lstStyle/>
          <a:p>
            <a:r>
              <a:t>Click to edit Master title style</a:t>
            </a:r>
          </a:p>
        </p:txBody>
      </p:sp>
      <p:sp>
        <p:nvSpPr>
          <p:cNvPr id="3" name="Vertical Text Placeholder 2"/>
          <p:cNvSpPr>
            <a:spLocks noGrp="1"/>
          </p:cNvSpPr>
          <p:nvPr>
            <p:ph type="body" orient="vert" idx="1"/>
          </p:nvPr>
        </p:nvSpPr>
        <p:spPr>
          <a:xfrm>
            <a:off x="1522412" y="381001"/>
            <a:ext cx="7391399" cy="5638800"/>
          </a:xfrm>
        </p:spPr>
        <p:txBody>
          <a:bodyPr vert="eaVert"/>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03F41C87-7AD9-4845-A077-840E4A0F3F06}" type="datetimeFigureOut">
              <a:rPr lang="en-US"/>
              <a:t>5/3/2023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0"/>
            <a:ext cx="913923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67849" y="762000"/>
            <a:ext cx="2924556"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569" y="1298448"/>
            <a:ext cx="7313295" cy="3255264"/>
          </a:xfrm>
        </p:spPr>
        <p:txBody>
          <a:bodyPr anchor="b">
            <a:normAutofit/>
          </a:bodyPr>
          <a:lstStyle>
            <a:lvl1pPr algn="l">
              <a:defRPr sz="5898"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099729" y="4670246"/>
            <a:ext cx="7313295" cy="914400"/>
          </a:xfrm>
        </p:spPr>
        <p:txBody>
          <a:bodyPr anchor="t">
            <a:normAutofit/>
          </a:bodyPr>
          <a:lstStyle>
            <a:lvl1pPr marL="0" indent="0" algn="l">
              <a:buNone/>
              <a:defRPr sz="2199" cap="none" spc="0" baseline="0">
                <a:solidFill>
                  <a:schemeClr val="accent1">
                    <a:lumMod val="20000"/>
                    <a:lumOff val="80000"/>
                  </a:schemeClr>
                </a:solidFill>
              </a:defRPr>
            </a:lvl1pPr>
            <a:lvl2pPr marL="457063" indent="0" algn="ctr">
              <a:buNone/>
              <a:defRPr sz="2199"/>
            </a:lvl2pPr>
            <a:lvl3pPr marL="914126" indent="0" algn="ctr">
              <a:buNone/>
              <a:defRPr sz="2199"/>
            </a:lvl3pPr>
            <a:lvl4pPr marL="1371189" indent="0" algn="ctr">
              <a:buNone/>
              <a:defRPr sz="1999"/>
            </a:lvl4pPr>
            <a:lvl5pPr marL="1828251" indent="0" algn="ctr">
              <a:buNone/>
              <a:defRPr sz="1999"/>
            </a:lvl5pPr>
            <a:lvl6pPr marL="2285314" indent="0" algn="ctr">
              <a:buNone/>
              <a:defRPr sz="1999"/>
            </a:lvl6pPr>
            <a:lvl7pPr marL="2742377" indent="0" algn="ctr">
              <a:buNone/>
              <a:defRPr sz="1999"/>
            </a:lvl7pPr>
            <a:lvl8pPr marL="3199440" indent="0" algn="ctr">
              <a:buNone/>
              <a:defRPr sz="1999"/>
            </a:lvl8pPr>
            <a:lvl9pPr marL="3656503" indent="0" algn="ctr">
              <a:buNone/>
              <a:defRPr sz="199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232572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857124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6905" y="1298448"/>
            <a:ext cx="7313295" cy="3255264"/>
          </a:xfrm>
        </p:spPr>
        <p:txBody>
          <a:bodyPr anchor="b">
            <a:normAutofit/>
          </a:bodyPr>
          <a:lstStyle>
            <a:lvl1pPr>
              <a:defRPr sz="5898"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5188" y="4672584"/>
            <a:ext cx="7313295" cy="914400"/>
          </a:xfrm>
        </p:spPr>
        <p:txBody>
          <a:bodyPr anchor="t">
            <a:normAutofit/>
          </a:bodyPr>
          <a:lstStyle>
            <a:lvl1pPr marL="0" indent="0">
              <a:buNone/>
              <a:defRPr sz="2199" cap="none" spc="0" baseline="0">
                <a:solidFill>
                  <a:schemeClr val="tx1">
                    <a:lumMod val="65000"/>
                    <a:lumOff val="3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6320624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6905" y="868680"/>
            <a:ext cx="3473815" cy="5120640"/>
          </a:xfrm>
        </p:spPr>
        <p:txBody>
          <a:bodyPr/>
          <a:lstStyle>
            <a:lvl1pPr>
              <a:defRPr sz="1999"/>
            </a:lvl1pPr>
            <a:lvl2pPr>
              <a:defRPr sz="1799"/>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6084" y="868680"/>
            <a:ext cx="3473815" cy="5120640"/>
          </a:xfrm>
        </p:spPr>
        <p:txBody>
          <a:bodyPr/>
          <a:lstStyle>
            <a:lvl1pPr>
              <a:defRPr sz="1999"/>
            </a:lvl1pPr>
            <a:lvl2pPr>
              <a:defRPr sz="1799"/>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5/3/2023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4490308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6905" y="1023586"/>
            <a:ext cx="3473815" cy="807720"/>
          </a:xfrm>
        </p:spPr>
        <p:txBody>
          <a:bodyPr anchor="b">
            <a:normAutofit/>
          </a:bodyPr>
          <a:lstStyle>
            <a:lvl1pPr marL="0" indent="0">
              <a:spcBef>
                <a:spcPts val="0"/>
              </a:spcBef>
              <a:buNone/>
              <a:defRPr sz="1999" b="1">
                <a:solidFill>
                  <a:schemeClr val="tx1">
                    <a:lumMod val="65000"/>
                    <a:lumOff val="35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3866905" y="1930936"/>
            <a:ext cx="3473815" cy="4023360"/>
          </a:xfrm>
        </p:spPr>
        <p:txBody>
          <a:bodyPr/>
          <a:lstStyle>
            <a:lvl1pPr>
              <a:defRPr sz="1999"/>
            </a:lvl1pPr>
            <a:lvl2pPr>
              <a:defRPr sz="1799"/>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6427" y="1023587"/>
            <a:ext cx="3473815" cy="813171"/>
          </a:xfrm>
        </p:spPr>
        <p:txBody>
          <a:bodyPr anchor="b">
            <a:normAutofit/>
          </a:bodyPr>
          <a:lstStyle>
            <a:lvl1pPr marL="0" indent="0">
              <a:spcBef>
                <a:spcPts val="0"/>
              </a:spcBef>
              <a:buNone/>
              <a:defRPr sz="1999" b="1">
                <a:solidFill>
                  <a:schemeClr val="tx1">
                    <a:lumMod val="65000"/>
                    <a:lumOff val="35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6427" y="1930936"/>
            <a:ext cx="3473815" cy="4023360"/>
          </a:xfrm>
        </p:spPr>
        <p:txBody>
          <a:bodyPr/>
          <a:lstStyle>
            <a:lvl1pPr>
              <a:defRPr sz="1999"/>
            </a:lvl1pPr>
            <a:lvl2pPr>
              <a:defRPr sz="1799"/>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5/3/2023</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0558835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5/3/2023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637559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5/3/2023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500249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5965" y="1143000"/>
            <a:ext cx="2833902" cy="2377440"/>
          </a:xfrm>
        </p:spPr>
        <p:txBody>
          <a:bodyPr anchor="b">
            <a:normAutofit/>
          </a:bodyPr>
          <a:lstStyle>
            <a:lvl1pPr>
              <a:defRPr sz="3199" b="0" baseline="0"/>
            </a:lvl1pPr>
          </a:lstStyle>
          <a:p>
            <a:r>
              <a:rPr lang="en-US"/>
              <a:t>Click to edit Master title style</a:t>
            </a:r>
            <a:endParaRPr lang="en-US" dirty="0"/>
          </a:p>
        </p:txBody>
      </p:sp>
      <p:sp>
        <p:nvSpPr>
          <p:cNvPr id="3" name="Content Placeholder 2"/>
          <p:cNvSpPr>
            <a:spLocks noGrp="1"/>
          </p:cNvSpPr>
          <p:nvPr>
            <p:ph idx="1"/>
          </p:nvPr>
        </p:nvSpPr>
        <p:spPr>
          <a:xfrm>
            <a:off x="3866905" y="868680"/>
            <a:ext cx="7313295" cy="5120640"/>
          </a:xfrm>
        </p:spPr>
        <p:txBody>
          <a:bodyPr/>
          <a:lstStyle>
            <a:lvl1pPr>
              <a:defRPr sz="1999"/>
            </a:lvl1pPr>
            <a:lvl2pPr>
              <a:defRPr sz="1799"/>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5965" y="3494176"/>
            <a:ext cx="2833902" cy="2321990"/>
          </a:xfrm>
        </p:spPr>
        <p:txBody>
          <a:bodyPr anchor="t">
            <a:normAutofit/>
          </a:bodyPr>
          <a:lstStyle>
            <a:lvl1pPr marL="0" indent="0">
              <a:lnSpc>
                <a:spcPct val="100000"/>
              </a:lnSpc>
              <a:buNone/>
              <a:defRPr sz="1400">
                <a:solidFill>
                  <a:srgbClr val="FFFFFF"/>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5/3/2023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15172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Content Placeholder 2"/>
          <p:cNvSpPr>
            <a:spLocks noGrp="1"/>
          </p:cNvSpPr>
          <p:nvPr>
            <p:ph idx="1"/>
          </p:nvPr>
        </p:nvSpPr>
        <p:spPr/>
        <p:txBody>
          <a:bodyPr/>
          <a:lstStyle>
            <a:lvl5pPr>
              <a:defRPr/>
            </a:lvl5pPr>
            <a:lvl6pPr>
              <a:defRPr/>
            </a:lvl6pPr>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03F41C87-7AD9-4845-A077-840E4A0F3F06}" type="datetimeFigureOut">
              <a:rPr lang="en-US"/>
              <a:t>5/3/2023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5965" y="1143000"/>
            <a:ext cx="2833902" cy="2377440"/>
          </a:xfrm>
        </p:spPr>
        <p:txBody>
          <a:bodyPr anchor="b">
            <a:normAutofit/>
          </a:bodyPr>
          <a:lstStyle>
            <a:lvl1pPr>
              <a:defRPr sz="3199"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69714" y="767419"/>
            <a:ext cx="8113117" cy="5330952"/>
          </a:xfrm>
          <a:solidFill>
            <a:schemeClr val="bg1">
              <a:lumMod val="75000"/>
            </a:schemeClr>
          </a:solidFill>
        </p:spPr>
        <p:txBody>
          <a:bodyPr anchor="t"/>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dirty="0"/>
              <a:t>Click icon to add picture</a:t>
            </a:r>
          </a:p>
        </p:txBody>
      </p:sp>
      <p:sp>
        <p:nvSpPr>
          <p:cNvPr id="4" name="Text Placeholder 3"/>
          <p:cNvSpPr>
            <a:spLocks noGrp="1"/>
          </p:cNvSpPr>
          <p:nvPr>
            <p:ph type="body" sz="half" idx="2"/>
          </p:nvPr>
        </p:nvSpPr>
        <p:spPr>
          <a:xfrm>
            <a:off x="255965" y="3493008"/>
            <a:ext cx="2833902" cy="2322576"/>
          </a:xfrm>
        </p:spPr>
        <p:txBody>
          <a:bodyPr anchor="t">
            <a:normAutofit/>
          </a:bodyPr>
          <a:lstStyle>
            <a:lvl1pPr marL="0" indent="0">
              <a:lnSpc>
                <a:spcPct val="100000"/>
              </a:lnSpc>
              <a:buNone/>
              <a:defRPr sz="1400">
                <a:solidFill>
                  <a:srgbClr val="FFFFFF"/>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5/3/2023</a:t>
            </a:fld>
            <a:endParaRPr lang="en-US" dirty="0"/>
          </a:p>
        </p:txBody>
      </p:sp>
      <p:sp>
        <p:nvSpPr>
          <p:cNvPr id="9" name="Footer Placeholder 8"/>
          <p:cNvSpPr>
            <a:spLocks noGrp="1"/>
          </p:cNvSpPr>
          <p:nvPr>
            <p:ph type="ftr" sz="quarter" idx="11"/>
          </p:nvPr>
        </p:nvSpPr>
        <p:spPr>
          <a:xfrm>
            <a:off x="3498190" y="6356351"/>
            <a:ext cx="5909978"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115846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5/3/2023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9761013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0901" y="990600"/>
            <a:ext cx="2818666"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6905" y="868680"/>
            <a:ext cx="7313295"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5/3/2023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277905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9614" y="2514600"/>
            <a:ext cx="8692399" cy="2819400"/>
          </a:xfrm>
        </p:spPr>
        <p:txBody>
          <a:bodyPr anchor="b">
            <a:normAutofit/>
          </a:bodyPr>
          <a:lstStyle>
            <a:lvl1pPr algn="l">
              <a:lnSpc>
                <a:spcPct val="80000"/>
              </a:lnSpc>
              <a:defRPr sz="4800" b="0" cap="none" baseline="0"/>
            </a:lvl1pPr>
          </a:lstStyle>
          <a:p>
            <a:r>
              <a:t>Click to edit Master title style</a:t>
            </a:r>
          </a:p>
        </p:txBody>
      </p:sp>
      <p:sp>
        <p:nvSpPr>
          <p:cNvPr id="3" name="Text Placeholder 2"/>
          <p:cNvSpPr>
            <a:spLocks noGrp="1"/>
          </p:cNvSpPr>
          <p:nvPr>
            <p:ph type="body" idx="1"/>
          </p:nvPr>
        </p:nvSpPr>
        <p:spPr>
          <a:xfrm>
            <a:off x="1065213" y="5410200"/>
            <a:ext cx="8687333" cy="609601"/>
          </a:xfrm>
        </p:spPr>
        <p:txBody>
          <a:bodyPr anchor="t">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t>Click to edit Master text styles</a:t>
            </a:r>
          </a:p>
        </p:txBody>
      </p:sp>
      <p:sp>
        <p:nvSpPr>
          <p:cNvPr id="4" name="Date Placeholder 3"/>
          <p:cNvSpPr>
            <a:spLocks noGrp="1"/>
          </p:cNvSpPr>
          <p:nvPr>
            <p:ph type="dt" sz="half" idx="10"/>
          </p:nvPr>
        </p:nvSpPr>
        <p:spPr/>
        <p:txBody>
          <a:bodyPr/>
          <a:lstStyle/>
          <a:p>
            <a:fld id="{03F41C87-7AD9-4845-A077-840E4A0F3F06}" type="datetimeFigureOut">
              <a:rPr lang="en-US"/>
              <a:t>5/3/2023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Content Placeholder 2"/>
          <p:cNvSpPr>
            <a:spLocks noGrp="1"/>
          </p:cNvSpPr>
          <p:nvPr>
            <p:ph sz="half" idx="1"/>
          </p:nvPr>
        </p:nvSpPr>
        <p:spPr>
          <a:xfrm>
            <a:off x="1504781" y="1905001"/>
            <a:ext cx="4419599"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t>Click to edit Master text styles</a:t>
            </a:r>
          </a:p>
          <a:p>
            <a:pPr lvl="1"/>
            <a:r>
              <a:t>Second level</a:t>
            </a:r>
          </a:p>
          <a:p>
            <a:pPr lvl="2"/>
            <a:r>
              <a:t>Third level</a:t>
            </a:r>
          </a:p>
          <a:p>
            <a:pPr lvl="3"/>
            <a:r>
              <a:t>Fourth level</a:t>
            </a:r>
          </a:p>
          <a:p>
            <a:pPr lvl="4"/>
            <a:r>
              <a:t>Fifth level</a:t>
            </a:r>
          </a:p>
        </p:txBody>
      </p:sp>
      <p:sp>
        <p:nvSpPr>
          <p:cNvPr id="4" name="Content Placeholder 3"/>
          <p:cNvSpPr>
            <a:spLocks noGrp="1"/>
          </p:cNvSpPr>
          <p:nvPr>
            <p:ph sz="half" idx="2"/>
          </p:nvPr>
        </p:nvSpPr>
        <p:spPr>
          <a:xfrm>
            <a:off x="6229183" y="1905001"/>
            <a:ext cx="4419600"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t>Click to edit Master text styles</a:t>
            </a:r>
          </a:p>
          <a:p>
            <a:pPr lvl="1"/>
            <a:r>
              <a:t>Second level</a:t>
            </a:r>
          </a:p>
          <a:p>
            <a:pPr lvl="2"/>
            <a:r>
              <a:t>Third level</a:t>
            </a:r>
          </a:p>
          <a:p>
            <a:pPr lvl="3"/>
            <a:r>
              <a:t>Fourth level</a:t>
            </a:r>
          </a:p>
          <a:p>
            <a:pPr lvl="4"/>
            <a:r>
              <a:t>Fifth level</a:t>
            </a:r>
          </a:p>
        </p:txBody>
      </p:sp>
      <p:sp>
        <p:nvSpPr>
          <p:cNvPr id="5" name="Date Placeholder 4"/>
          <p:cNvSpPr>
            <a:spLocks noGrp="1"/>
          </p:cNvSpPr>
          <p:nvPr>
            <p:ph type="dt" sz="half" idx="10"/>
          </p:nvPr>
        </p:nvSpPr>
        <p:spPr/>
        <p:txBody>
          <a:bodyPr/>
          <a:lstStyle/>
          <a:p>
            <a:fld id="{03F41C87-7AD9-4845-A077-840E4A0F3F06}" type="datetimeFigureOut">
              <a:rPr lang="en-US"/>
              <a:t>5/3/2023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t>Click to edit Master title style</a:t>
            </a:r>
          </a:p>
        </p:txBody>
      </p:sp>
      <p:sp>
        <p:nvSpPr>
          <p:cNvPr id="3" name="Text Placeholder 2"/>
          <p:cNvSpPr>
            <a:spLocks noGrp="1"/>
          </p:cNvSpPr>
          <p:nvPr>
            <p:ph type="body" idx="1"/>
          </p:nvPr>
        </p:nvSpPr>
        <p:spPr>
          <a:xfrm>
            <a:off x="152241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edit Master text styles</a:t>
            </a:r>
          </a:p>
        </p:txBody>
      </p:sp>
      <p:sp>
        <p:nvSpPr>
          <p:cNvPr id="4" name="Content Placeholder 3"/>
          <p:cNvSpPr>
            <a:spLocks noGrp="1"/>
          </p:cNvSpPr>
          <p:nvPr>
            <p:ph sz="half" idx="2"/>
          </p:nvPr>
        </p:nvSpPr>
        <p:spPr>
          <a:xfrm>
            <a:off x="152241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t>Click to edit Master text styles</a:t>
            </a:r>
          </a:p>
          <a:p>
            <a:pPr lvl="1"/>
            <a:r>
              <a:t>Second level</a:t>
            </a:r>
          </a:p>
          <a:p>
            <a:pPr lvl="2"/>
            <a:r>
              <a:t>Third level</a:t>
            </a:r>
          </a:p>
          <a:p>
            <a:pPr lvl="3"/>
            <a:r>
              <a:t>Fourth level</a:t>
            </a:r>
          </a:p>
          <a:p>
            <a:pPr lvl="4"/>
            <a:r>
              <a:t>Fifth level</a:t>
            </a:r>
          </a:p>
        </p:txBody>
      </p:sp>
      <p:sp>
        <p:nvSpPr>
          <p:cNvPr id="5" name="Text Placeholder 4"/>
          <p:cNvSpPr>
            <a:spLocks noGrp="1"/>
          </p:cNvSpPr>
          <p:nvPr>
            <p:ph type="body" sz="quarter" idx="3"/>
          </p:nvPr>
        </p:nvSpPr>
        <p:spPr>
          <a:xfrm>
            <a:off x="624986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edit Master text styles</a:t>
            </a:r>
          </a:p>
        </p:txBody>
      </p:sp>
      <p:sp>
        <p:nvSpPr>
          <p:cNvPr id="6" name="Content Placeholder 5"/>
          <p:cNvSpPr>
            <a:spLocks noGrp="1"/>
          </p:cNvSpPr>
          <p:nvPr>
            <p:ph sz="quarter" idx="4"/>
          </p:nvPr>
        </p:nvSpPr>
        <p:spPr>
          <a:xfrm>
            <a:off x="624986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t>Click to edit Master text styles</a:t>
            </a:r>
          </a:p>
          <a:p>
            <a:pPr lvl="1"/>
            <a:r>
              <a:t>Second level</a:t>
            </a:r>
          </a:p>
          <a:p>
            <a:pPr lvl="2"/>
            <a:r>
              <a:t>Third level</a:t>
            </a:r>
          </a:p>
          <a:p>
            <a:pPr lvl="3"/>
            <a:r>
              <a:t>Fourth level</a:t>
            </a:r>
          </a:p>
          <a:p>
            <a:pPr lvl="4"/>
            <a:r>
              <a:t>Fifth level</a:t>
            </a:r>
          </a:p>
        </p:txBody>
      </p:sp>
      <p:sp>
        <p:nvSpPr>
          <p:cNvPr id="7" name="Date Placeholder 6"/>
          <p:cNvSpPr>
            <a:spLocks noGrp="1"/>
          </p:cNvSpPr>
          <p:nvPr>
            <p:ph type="dt" sz="half" idx="10"/>
          </p:nvPr>
        </p:nvSpPr>
        <p:spPr/>
        <p:txBody>
          <a:bodyPr/>
          <a:lstStyle/>
          <a:p>
            <a:fld id="{03F41C87-7AD9-4845-A077-840E4A0F3F06}" type="datetimeFigureOut">
              <a:rPr lang="en-US"/>
              <a:t>5/3/2023</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Date Placeholder 2"/>
          <p:cNvSpPr>
            <a:spLocks noGrp="1"/>
          </p:cNvSpPr>
          <p:nvPr>
            <p:ph type="dt" sz="half" idx="10"/>
          </p:nvPr>
        </p:nvSpPr>
        <p:spPr/>
        <p:txBody>
          <a:bodyPr/>
          <a:lstStyle/>
          <a:p>
            <a:fld id="{03F41C87-7AD9-4845-A077-840E4A0F3F06}" type="datetimeFigureOut">
              <a:rPr lang="en-US"/>
              <a:t>5/3/2023</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F41C87-7AD9-4845-A077-840E4A0F3F06}" type="datetimeFigureOut">
              <a:rPr lang="en-US"/>
              <a:t>5/3/2023</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Autofit/>
          </a:bodyPr>
          <a:lstStyle>
            <a:lvl1pPr algn="l">
              <a:lnSpc>
                <a:spcPct val="90000"/>
              </a:lnSpc>
              <a:defRPr sz="3600" b="0" baseline="0">
                <a:solidFill>
                  <a:schemeClr val="tx1"/>
                </a:solidFill>
              </a:defRPr>
            </a:lvl1pPr>
          </a:lstStyle>
          <a:p>
            <a:r>
              <a:t>Click to edit Master title style</a:t>
            </a:r>
          </a:p>
        </p:txBody>
      </p:sp>
      <p:sp>
        <p:nvSpPr>
          <p:cNvPr id="3" name="Content Placeholder 2"/>
          <p:cNvSpPr>
            <a:spLocks noGrp="1"/>
          </p:cNvSpPr>
          <p:nvPr>
            <p:ph idx="1"/>
          </p:nvPr>
        </p:nvSpPr>
        <p:spPr>
          <a:xfrm>
            <a:off x="4951414" y="685800"/>
            <a:ext cx="6400800" cy="5334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t>Click to edit Master text styles</a:t>
            </a:r>
          </a:p>
          <a:p>
            <a:pPr lvl="1"/>
            <a:r>
              <a:t>Second level</a:t>
            </a:r>
          </a:p>
          <a:p>
            <a:pPr lvl="2"/>
            <a:r>
              <a:t>Third level</a:t>
            </a:r>
          </a:p>
          <a:p>
            <a:pPr lvl="3"/>
            <a:r>
              <a:t>Fourth level</a:t>
            </a:r>
          </a:p>
          <a:p>
            <a:pPr lvl="4"/>
            <a:r>
              <a:t>Fifth level</a:t>
            </a: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t>Click to edit Master text styles</a:t>
            </a:r>
          </a:p>
        </p:txBody>
      </p:sp>
      <p:sp>
        <p:nvSpPr>
          <p:cNvPr id="5" name="Date Placeholder 4"/>
          <p:cNvSpPr>
            <a:spLocks noGrp="1"/>
          </p:cNvSpPr>
          <p:nvPr>
            <p:ph type="dt" sz="half" idx="10"/>
          </p:nvPr>
        </p:nvSpPr>
        <p:spPr/>
        <p:txBody>
          <a:bodyPr/>
          <a:lstStyle/>
          <a:p>
            <a:fld id="{03F41C87-7AD9-4845-A077-840E4A0F3F06}" type="datetimeFigureOut">
              <a:rPr lang="en-US"/>
              <a:t>5/3/2023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951414" y="685800"/>
            <a:ext cx="6400799" cy="5334000"/>
          </a:xfrm>
          <a:solidFill>
            <a:schemeClr val="bg2"/>
          </a:solidFill>
          <a:ln w="76200">
            <a:solidFill>
              <a:schemeClr val="tx1"/>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2" name="Title 1"/>
          <p:cNvSpPr>
            <a:spLocks noGrp="1"/>
          </p:cNvSpPr>
          <p:nvPr>
            <p:ph type="title"/>
          </p:nvPr>
        </p:nvSpPr>
        <p:spPr>
          <a:xfrm>
            <a:off x="1055604" y="1905000"/>
            <a:ext cx="3596607" cy="2667000"/>
          </a:xfrm>
        </p:spPr>
        <p:txBody>
          <a:bodyPr anchor="b">
            <a:normAutofit/>
          </a:bodyPr>
          <a:lstStyle>
            <a:lvl1pPr algn="l">
              <a:lnSpc>
                <a:spcPct val="90000"/>
              </a:lnSpc>
              <a:defRPr sz="3600" b="0" i="0" baseline="0">
                <a:solidFill>
                  <a:schemeClr val="tx1"/>
                </a:solidFill>
              </a:defRPr>
            </a:lvl1pPr>
          </a:lstStyle>
          <a:p>
            <a:r>
              <a:t>Click to edit Master title style</a:t>
            </a: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t>Click to edit Master text styles</a:t>
            </a:r>
          </a:p>
        </p:txBody>
      </p:sp>
      <p:sp>
        <p:nvSpPr>
          <p:cNvPr id="5" name="Date Placeholder 4"/>
          <p:cNvSpPr>
            <a:spLocks noGrp="1"/>
          </p:cNvSpPr>
          <p:nvPr>
            <p:ph type="dt" sz="half" idx="10"/>
          </p:nvPr>
        </p:nvSpPr>
        <p:spPr/>
        <p:txBody>
          <a:bodyPr/>
          <a:lstStyle/>
          <a:p>
            <a:fld id="{03F41C87-7AD9-4845-A077-840E4A0F3F06}" type="datetimeFigureOut">
              <a:rPr lang="en-US"/>
              <a:pPr/>
              <a:t>5/3/2023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381000"/>
            <a:ext cx="9144001" cy="1371600"/>
          </a:xfrm>
          <a:prstGeom prst="rect">
            <a:avLst/>
          </a:prstGeom>
        </p:spPr>
        <p:txBody>
          <a:bodyPr vert="horz" lIns="91440" tIns="45720" rIns="91440" bIns="45720" rtlCol="0" anchor="b">
            <a:normAutofit/>
          </a:bodyPr>
          <a:lstStyle/>
          <a:p>
            <a:r>
              <a:t>Click to edit Master title style</a:t>
            </a:r>
          </a:p>
        </p:txBody>
      </p:sp>
      <p:sp>
        <p:nvSpPr>
          <p:cNvPr id="3" name="Text Placeholder 2"/>
          <p:cNvSpPr>
            <a:spLocks noGrp="1"/>
          </p:cNvSpPr>
          <p:nvPr>
            <p:ph type="body" idx="1"/>
          </p:nvPr>
        </p:nvSpPr>
        <p:spPr>
          <a:xfrm>
            <a:off x="1522413" y="1904999"/>
            <a:ext cx="9134391" cy="4114801"/>
          </a:xfrm>
          <a:prstGeom prst="rect">
            <a:avLst/>
          </a:prstGeom>
        </p:spPr>
        <p:txBody>
          <a:bodyPr vert="horz" lIns="91440" tIns="45720" rIns="91440" bIns="45720" rtlCol="0">
            <a:normAutofit/>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4" name="Date Placeholder 3"/>
          <p:cNvSpPr>
            <a:spLocks noGrp="1"/>
          </p:cNvSpPr>
          <p:nvPr>
            <p:ph type="dt" sz="half" idx="2"/>
          </p:nvPr>
        </p:nvSpPr>
        <p:spPr>
          <a:xfrm>
            <a:off x="8226422" y="6400800"/>
            <a:ext cx="1449389" cy="276228"/>
          </a:xfrm>
          <a:prstGeom prst="rect">
            <a:avLst/>
          </a:prstGeom>
        </p:spPr>
        <p:txBody>
          <a:bodyPr vert="horz" lIns="91440" tIns="45720" rIns="91440" bIns="45720" rtlCol="0" anchor="ctr"/>
          <a:lstStyle>
            <a:lvl1pPr algn="r">
              <a:defRPr sz="1000">
                <a:solidFill>
                  <a:schemeClr val="tx1">
                    <a:tint val="75000"/>
                  </a:schemeClr>
                </a:solidFill>
              </a:defRPr>
            </a:lvl1pPr>
          </a:lstStyle>
          <a:p>
            <a:fld id="{03F41C87-7AD9-4845-A077-840E4A0F3F06}" type="datetimeFigureOut">
              <a:rPr lang="en-US"/>
              <a:pPr/>
              <a:t>5/3/2023</a:t>
            </a:fld>
            <a:endParaRPr/>
          </a:p>
        </p:txBody>
      </p:sp>
      <p:sp>
        <p:nvSpPr>
          <p:cNvPr id="5" name="Footer Placeholder 4"/>
          <p:cNvSpPr>
            <a:spLocks noGrp="1"/>
          </p:cNvSpPr>
          <p:nvPr>
            <p:ph type="ftr" sz="quarter" idx="3"/>
          </p:nvPr>
        </p:nvSpPr>
        <p:spPr>
          <a:xfrm>
            <a:off x="1522413" y="6400800"/>
            <a:ext cx="6553199" cy="276228"/>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9828211" y="6400800"/>
            <a:ext cx="838201" cy="276228"/>
          </a:xfrm>
          <a:prstGeom prst="rect">
            <a:avLst/>
          </a:prstGeom>
        </p:spPr>
        <p:txBody>
          <a:bodyPr vert="horz" lIns="91440" tIns="45720" rIns="91440" bIns="45720" rtlCol="0" anchor="ctr"/>
          <a:lstStyle>
            <a:lvl1pPr algn="r">
              <a:defRPr sz="1000">
                <a:solidFill>
                  <a:schemeClr val="tx1">
                    <a:tint val="75000"/>
                  </a:schemeClr>
                </a:solidFill>
              </a:defRPr>
            </a:lvl1pPr>
          </a:lstStyle>
          <a:p>
            <a:fld id="{2A013F82-EE5E-44EE-A61D-E31C6657F26F}" type="slidenum">
              <a:rPr/>
              <a:pPr/>
              <a:t>‹#›</a:t>
            </a:fld>
            <a:endParaRPr/>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853" y="1123838"/>
            <a:ext cx="2946714"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2787" y="758952"/>
            <a:ext cx="3839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8260" y="864108"/>
            <a:ext cx="7313295"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396" y="6356351"/>
            <a:ext cx="2742486"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5/3/2023</a:t>
            </a:fld>
            <a:endParaRPr lang="en-US" dirty="0"/>
          </a:p>
        </p:txBody>
      </p:sp>
      <p:sp>
        <p:nvSpPr>
          <p:cNvPr id="5" name="Footer Placeholder 4"/>
          <p:cNvSpPr>
            <a:spLocks noGrp="1"/>
          </p:cNvSpPr>
          <p:nvPr>
            <p:ph type="ftr" sz="quarter" idx="3"/>
          </p:nvPr>
        </p:nvSpPr>
        <p:spPr>
          <a:xfrm>
            <a:off x="3868261" y="6356351"/>
            <a:ext cx="5909978"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1366" y="6356351"/>
            <a:ext cx="1530528"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6874011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126" rtl="0" eaLnBrk="1" latinLnBrk="0" hangingPunct="1">
        <a:lnSpc>
          <a:spcPct val="90000"/>
        </a:lnSpc>
        <a:spcBef>
          <a:spcPct val="0"/>
        </a:spcBef>
        <a:buNone/>
        <a:defRPr sz="3599" kern="1200" spc="-60" baseline="0">
          <a:solidFill>
            <a:srgbClr val="FFFFFF"/>
          </a:solidFill>
          <a:latin typeface="+mj-lt"/>
          <a:ea typeface="+mj-ea"/>
          <a:cs typeface="+mj-cs"/>
        </a:defRPr>
      </a:lvl1pPr>
    </p:titleStyle>
    <p:bodyStyle>
      <a:lvl1pPr marL="182825" indent="-182825" algn="l" defTabSz="914126" rtl="0" eaLnBrk="1" latinLnBrk="0" hangingPunct="1">
        <a:lnSpc>
          <a:spcPct val="90000"/>
        </a:lnSpc>
        <a:spcBef>
          <a:spcPts val="1200"/>
        </a:spcBef>
        <a:buClr>
          <a:schemeClr val="accent1"/>
        </a:buClr>
        <a:buFont typeface="Wingdings 2" pitchFamily="18" charset="2"/>
        <a:buChar char=""/>
        <a:defRPr sz="1999" kern="1200">
          <a:solidFill>
            <a:schemeClr val="tx1">
              <a:lumMod val="65000"/>
              <a:lumOff val="35000"/>
            </a:schemeClr>
          </a:solidFill>
          <a:latin typeface="+mn-lt"/>
          <a:ea typeface="+mn-ea"/>
          <a:cs typeface="+mn-cs"/>
        </a:defRPr>
      </a:lvl1pPr>
      <a:lvl2pPr marL="685594" indent="-182825" algn="l" defTabSz="914126" rtl="0" eaLnBrk="1" latinLnBrk="0" hangingPunct="1">
        <a:lnSpc>
          <a:spcPct val="90000"/>
        </a:lnSpc>
        <a:spcBef>
          <a:spcPts val="250"/>
        </a:spcBef>
        <a:spcAft>
          <a:spcPts val="250"/>
        </a:spcAft>
        <a:buClr>
          <a:schemeClr val="accent1"/>
        </a:buClr>
        <a:buFont typeface="Wingdings 2" pitchFamily="18" charset="2"/>
        <a:buChar char=""/>
        <a:defRPr sz="1799" kern="1200">
          <a:solidFill>
            <a:schemeClr val="tx1">
              <a:lumMod val="65000"/>
              <a:lumOff val="35000"/>
            </a:schemeClr>
          </a:solidFill>
          <a:latin typeface="+mn-lt"/>
          <a:ea typeface="+mn-ea"/>
          <a:cs typeface="+mn-cs"/>
        </a:defRPr>
      </a:lvl2pPr>
      <a:lvl3pPr marL="1142657" indent="-182825" algn="l" defTabSz="914126"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599720" indent="-182825" algn="l" defTabSz="914126"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6783" indent="-182825" algn="l" defTabSz="914126"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3846" indent="-228531" algn="l" defTabSz="914126"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0908" indent="-228531" algn="l" defTabSz="914126"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7971" indent="-228531" algn="l" defTabSz="914126"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5034" indent="-228531" algn="l" defTabSz="914126"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55612" y="228600"/>
            <a:ext cx="10363201" cy="2895600"/>
          </a:xfrm>
        </p:spPr>
        <p:txBody>
          <a:bodyPr>
            <a:normAutofit fontScale="90000"/>
          </a:bodyPr>
          <a:lstStyle/>
          <a:p>
            <a:r>
              <a:rPr lang="en-US" dirty="0"/>
              <a:t>CLEAN WATER CONSTRUCTION COALITION</a:t>
            </a:r>
            <a:br>
              <a:rPr lang="en-US" dirty="0"/>
            </a:br>
            <a:r>
              <a:rPr lang="en-US" dirty="0"/>
              <a:t>FLY-IN / BUSINESS MEETING  </a:t>
            </a:r>
          </a:p>
        </p:txBody>
      </p:sp>
      <p:sp>
        <p:nvSpPr>
          <p:cNvPr id="4" name="Subtitle 3"/>
          <p:cNvSpPr>
            <a:spLocks noGrp="1"/>
          </p:cNvSpPr>
          <p:nvPr>
            <p:ph type="subTitle" idx="1"/>
          </p:nvPr>
        </p:nvSpPr>
        <p:spPr>
          <a:xfrm>
            <a:off x="989012" y="3124201"/>
            <a:ext cx="8229600" cy="1219200"/>
          </a:xfrm>
        </p:spPr>
        <p:txBody>
          <a:bodyPr/>
          <a:lstStyle/>
          <a:p>
            <a:r>
              <a:rPr lang="it-IT" dirty="0"/>
              <a:t>April 25, 2023  </a:t>
            </a:r>
          </a:p>
          <a:p>
            <a:r>
              <a:rPr lang="it-IT" dirty="0"/>
              <a:t>11:00 am EST  </a:t>
            </a:r>
          </a:p>
          <a:p>
            <a:r>
              <a:rPr lang="it-IT" dirty="0"/>
              <a:t>VIA TEAMS Platform </a:t>
            </a:r>
          </a:p>
        </p:txBody>
      </p:sp>
      <p:pic>
        <p:nvPicPr>
          <p:cNvPr id="5" name="Picture 4" descr="A close up of a sign&#10;&#10;Description automatically generated">
            <a:extLst>
              <a:ext uri="{FF2B5EF4-FFF2-40B4-BE49-F238E27FC236}">
                <a16:creationId xmlns:a16="http://schemas.microsoft.com/office/drawing/2014/main" id="{FE54A236-79FA-427E-81CB-B67CED1D85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1412" y="3453676"/>
            <a:ext cx="3175724" cy="3175724"/>
          </a:xfrm>
          <a:prstGeom prst="rect">
            <a:avLst/>
          </a:prstGeom>
        </p:spPr>
      </p:pic>
    </p:spTree>
    <p:extLst>
      <p:ext uri="{BB962C8B-B14F-4D97-AF65-F5344CB8AC3E}">
        <p14:creationId xmlns:p14="http://schemas.microsoft.com/office/powerpoint/2010/main" val="280892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0103D6-4465-7DCB-4CC5-711E8C853E89}"/>
              </a:ext>
            </a:extLst>
          </p:cNvPr>
          <p:cNvPicPr>
            <a:picLocks noChangeAspect="1"/>
          </p:cNvPicPr>
          <p:nvPr/>
        </p:nvPicPr>
        <p:blipFill rotWithShape="1">
          <a:blip r:embed="rId2"/>
          <a:srcRect l="41873" t="14435" r="23118" b="5544"/>
          <a:stretch/>
        </p:blipFill>
        <p:spPr>
          <a:xfrm>
            <a:off x="938212" y="111190"/>
            <a:ext cx="5156200" cy="6629400"/>
          </a:xfrm>
          <a:prstGeom prst="rect">
            <a:avLst/>
          </a:prstGeom>
        </p:spPr>
      </p:pic>
      <p:pic>
        <p:nvPicPr>
          <p:cNvPr id="9" name="Picture 8">
            <a:extLst>
              <a:ext uri="{FF2B5EF4-FFF2-40B4-BE49-F238E27FC236}">
                <a16:creationId xmlns:a16="http://schemas.microsoft.com/office/drawing/2014/main" id="{7EC8ADEF-CB69-8959-55D2-1807AB4256A9}"/>
              </a:ext>
            </a:extLst>
          </p:cNvPr>
          <p:cNvPicPr>
            <a:picLocks noChangeAspect="1"/>
          </p:cNvPicPr>
          <p:nvPr/>
        </p:nvPicPr>
        <p:blipFill rotWithShape="1">
          <a:blip r:embed="rId3"/>
          <a:srcRect l="41874" t="14435" r="23742" b="5544"/>
          <a:stretch/>
        </p:blipFill>
        <p:spPr>
          <a:xfrm>
            <a:off x="6105265" y="111190"/>
            <a:ext cx="5054600" cy="6616932"/>
          </a:xfrm>
          <a:prstGeom prst="rect">
            <a:avLst/>
          </a:prstGeom>
        </p:spPr>
      </p:pic>
      <p:cxnSp>
        <p:nvCxnSpPr>
          <p:cNvPr id="16" name="Straight Arrow Connector 15">
            <a:extLst>
              <a:ext uri="{FF2B5EF4-FFF2-40B4-BE49-F238E27FC236}">
                <a16:creationId xmlns:a16="http://schemas.microsoft.com/office/drawing/2014/main" id="{5A624B86-224A-6CCA-E9CA-2E18F7497802}"/>
              </a:ext>
            </a:extLst>
          </p:cNvPr>
          <p:cNvCxnSpPr/>
          <p:nvPr/>
        </p:nvCxnSpPr>
        <p:spPr>
          <a:xfrm flipH="1">
            <a:off x="10361612" y="1524000"/>
            <a:ext cx="990600" cy="685800"/>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4569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C6FEA3-2365-5EF6-7975-5429C9E06DA1}"/>
              </a:ext>
            </a:extLst>
          </p:cNvPr>
          <p:cNvPicPr>
            <a:picLocks noChangeAspect="1"/>
          </p:cNvPicPr>
          <p:nvPr/>
        </p:nvPicPr>
        <p:blipFill rotWithShape="1">
          <a:blip r:embed="rId2"/>
          <a:srcRect l="8114" t="14435" r="65004" b="14435"/>
          <a:stretch/>
        </p:blipFill>
        <p:spPr>
          <a:xfrm>
            <a:off x="74612" y="1600200"/>
            <a:ext cx="6019800" cy="4479850"/>
          </a:xfrm>
          <a:prstGeom prst="rect">
            <a:avLst/>
          </a:prstGeom>
        </p:spPr>
      </p:pic>
      <p:pic>
        <p:nvPicPr>
          <p:cNvPr id="6" name="Picture 5">
            <a:extLst>
              <a:ext uri="{FF2B5EF4-FFF2-40B4-BE49-F238E27FC236}">
                <a16:creationId xmlns:a16="http://schemas.microsoft.com/office/drawing/2014/main" id="{CBDDA4FA-4020-1D25-982A-BB5E9BD6AE40}"/>
              </a:ext>
            </a:extLst>
          </p:cNvPr>
          <p:cNvPicPr>
            <a:picLocks noChangeAspect="1"/>
          </p:cNvPicPr>
          <p:nvPr/>
        </p:nvPicPr>
        <p:blipFill rotWithShape="1">
          <a:blip r:embed="rId3"/>
          <a:srcRect l="8739" t="18881" r="65004" b="65559"/>
          <a:stretch/>
        </p:blipFill>
        <p:spPr>
          <a:xfrm>
            <a:off x="3105003" y="533400"/>
            <a:ext cx="5486402" cy="914400"/>
          </a:xfrm>
          <a:prstGeom prst="rect">
            <a:avLst/>
          </a:prstGeom>
        </p:spPr>
      </p:pic>
      <p:pic>
        <p:nvPicPr>
          <p:cNvPr id="8" name="Picture 7">
            <a:extLst>
              <a:ext uri="{FF2B5EF4-FFF2-40B4-BE49-F238E27FC236}">
                <a16:creationId xmlns:a16="http://schemas.microsoft.com/office/drawing/2014/main" id="{C3068D5C-513A-0E07-6B67-BA4C8EC74C08}"/>
              </a:ext>
            </a:extLst>
          </p:cNvPr>
          <p:cNvPicPr>
            <a:picLocks noChangeAspect="1"/>
          </p:cNvPicPr>
          <p:nvPr/>
        </p:nvPicPr>
        <p:blipFill rotWithShape="1">
          <a:blip r:embed="rId4"/>
          <a:srcRect l="8114" t="23327" r="64379" b="34440"/>
          <a:stretch/>
        </p:blipFill>
        <p:spPr>
          <a:xfrm>
            <a:off x="6246811" y="2571751"/>
            <a:ext cx="5867401" cy="2533649"/>
          </a:xfrm>
          <a:prstGeom prst="rect">
            <a:avLst/>
          </a:prstGeom>
        </p:spPr>
      </p:pic>
    </p:spTree>
    <p:extLst>
      <p:ext uri="{BB962C8B-B14F-4D97-AF65-F5344CB8AC3E}">
        <p14:creationId xmlns:p14="http://schemas.microsoft.com/office/powerpoint/2010/main" val="143918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7012" y="228600"/>
            <a:ext cx="9144001" cy="762000"/>
          </a:xfrm>
        </p:spPr>
        <p:txBody>
          <a:bodyPr/>
          <a:lstStyle/>
          <a:p>
            <a:r>
              <a:rPr lang="en-US" u="sng" dirty="0"/>
              <a:t>ADVOCACY OPTIONS </a:t>
            </a:r>
          </a:p>
        </p:txBody>
      </p:sp>
      <p:sp>
        <p:nvSpPr>
          <p:cNvPr id="14" name="Content Placeholder 13"/>
          <p:cNvSpPr>
            <a:spLocks noGrp="1"/>
          </p:cNvSpPr>
          <p:nvPr>
            <p:ph idx="1"/>
          </p:nvPr>
        </p:nvSpPr>
        <p:spPr>
          <a:xfrm>
            <a:off x="455612" y="1143000"/>
            <a:ext cx="9134391" cy="4114801"/>
          </a:xfrm>
        </p:spPr>
        <p:txBody>
          <a:bodyPr>
            <a:normAutofit fontScale="77500" lnSpcReduction="20000"/>
          </a:bodyPr>
          <a:lstStyle/>
          <a:p>
            <a:r>
              <a:rPr lang="en-US" dirty="0"/>
              <a:t>BRIEFINGS IN-PERSON / IN-STATE or DC</a:t>
            </a:r>
          </a:p>
          <a:p>
            <a:r>
              <a:rPr lang="en-US" dirty="0"/>
              <a:t>REMOTE MEETINGS WITH DELEGATION / STAFFERS </a:t>
            </a:r>
          </a:p>
          <a:p>
            <a:r>
              <a:rPr lang="en-US" dirty="0"/>
              <a:t>“VOTER VOICE” TOOLS </a:t>
            </a:r>
          </a:p>
          <a:p>
            <a:pPr lvl="1"/>
            <a:r>
              <a:rPr lang="en-US" dirty="0"/>
              <a:t>PUT OUT BY ORGANIZATION – PARTICIPATION BY MEMBERS, ASSOCIATES, PARTNERS </a:t>
            </a:r>
          </a:p>
          <a:p>
            <a:r>
              <a:rPr lang="en-US" dirty="0"/>
              <a:t>STATEWIDE / LOCAL OP EDS </a:t>
            </a:r>
          </a:p>
          <a:p>
            <a:pPr lvl="1"/>
            <a:r>
              <a:rPr lang="en-US" dirty="0"/>
              <a:t>ORGANIZATIONS / PARTNERS </a:t>
            </a:r>
          </a:p>
          <a:p>
            <a:r>
              <a:rPr lang="en-US" dirty="0"/>
              <a:t>EARNED MEDIA </a:t>
            </a:r>
          </a:p>
          <a:p>
            <a:r>
              <a:rPr lang="en-US" dirty="0"/>
              <a:t>WATER WEEK TEMPLATE SAMPLE SOCIAL MEDIA POSTS  – SHARABLE GRAPHICS  </a:t>
            </a:r>
          </a:p>
          <a:p>
            <a:pPr lvl="1"/>
            <a:r>
              <a:rPr lang="en-US" dirty="0"/>
              <a:t>ORGANIZATIONS / MEMBERS </a:t>
            </a:r>
          </a:p>
          <a:p>
            <a:pPr lvl="1"/>
            <a:r>
              <a:rPr lang="en-US" dirty="0"/>
              <a:t>#CLEANWATERCONSTRUCTION      </a:t>
            </a:r>
          </a:p>
          <a:p>
            <a:pPr lvl="1"/>
            <a:r>
              <a:rPr lang="en-US" dirty="0"/>
              <a:t>#WATERWEEK2023 </a:t>
            </a:r>
          </a:p>
        </p:txBody>
      </p:sp>
      <p:pic>
        <p:nvPicPr>
          <p:cNvPr id="4" name="Picture 3" descr="A close up of a sign&#10;&#10;Description automatically generated">
            <a:extLst>
              <a:ext uri="{FF2B5EF4-FFF2-40B4-BE49-F238E27FC236}">
                <a16:creationId xmlns:a16="http://schemas.microsoft.com/office/drawing/2014/main" id="{144B8143-8B13-4DB5-9193-F4B4D19C15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1412" y="3453676"/>
            <a:ext cx="3175724" cy="3175724"/>
          </a:xfrm>
          <a:prstGeom prst="rect">
            <a:avLst/>
          </a:prstGeom>
        </p:spPr>
      </p:pic>
    </p:spTree>
    <p:extLst>
      <p:ext uri="{BB962C8B-B14F-4D97-AF65-F5344CB8AC3E}">
        <p14:creationId xmlns:p14="http://schemas.microsoft.com/office/powerpoint/2010/main" val="2919615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0812" y="152400"/>
            <a:ext cx="9144001" cy="762000"/>
          </a:xfrm>
        </p:spPr>
        <p:txBody>
          <a:bodyPr/>
          <a:lstStyle/>
          <a:p>
            <a:r>
              <a:rPr lang="en-US" u="sng" dirty="0"/>
              <a:t>CWCC BUSINESS </a:t>
            </a:r>
          </a:p>
        </p:txBody>
      </p:sp>
      <p:sp>
        <p:nvSpPr>
          <p:cNvPr id="14" name="Content Placeholder 13"/>
          <p:cNvSpPr>
            <a:spLocks noGrp="1"/>
          </p:cNvSpPr>
          <p:nvPr>
            <p:ph idx="1"/>
          </p:nvPr>
        </p:nvSpPr>
        <p:spPr>
          <a:xfrm>
            <a:off x="836612" y="1143001"/>
            <a:ext cx="9134391" cy="1981200"/>
          </a:xfrm>
        </p:spPr>
        <p:txBody>
          <a:bodyPr>
            <a:normAutofit fontScale="92500" lnSpcReduction="10000"/>
          </a:bodyPr>
          <a:lstStyle/>
          <a:p>
            <a:r>
              <a:rPr lang="en-US" sz="2200" dirty="0"/>
              <a:t>ACTIONS COMPLETED </a:t>
            </a:r>
          </a:p>
          <a:p>
            <a:pPr lvl="1"/>
            <a:r>
              <a:rPr lang="en-US" sz="2200" dirty="0"/>
              <a:t>WEBSITE REDESIGN </a:t>
            </a:r>
          </a:p>
          <a:p>
            <a:pPr lvl="1"/>
            <a:r>
              <a:rPr lang="en-US" sz="2200" dirty="0"/>
              <a:t>MISSION STATEMENT REFRESHED</a:t>
            </a:r>
          </a:p>
          <a:p>
            <a:pPr lvl="1"/>
            <a:r>
              <a:rPr lang="en-US" sz="2200" dirty="0"/>
              <a:t>EXPANDED PARTICIPATION </a:t>
            </a:r>
          </a:p>
          <a:p>
            <a:pPr lvl="1"/>
            <a:r>
              <a:rPr lang="en-US" sz="2200" dirty="0"/>
              <a:t>RESTRUCTED FEE FOR CONSULTING SERVICES </a:t>
            </a:r>
          </a:p>
          <a:p>
            <a:pPr marL="231775" lvl="1" indent="0">
              <a:buNone/>
            </a:pPr>
            <a:endParaRPr lang="en-US" sz="2200" dirty="0"/>
          </a:p>
          <a:p>
            <a:pPr lvl="1"/>
            <a:endParaRPr lang="en-US" sz="2200" dirty="0"/>
          </a:p>
          <a:p>
            <a:pPr marL="231775" lvl="1" indent="0">
              <a:buNone/>
            </a:pPr>
            <a:endParaRPr lang="en-US" dirty="0"/>
          </a:p>
        </p:txBody>
      </p:sp>
      <p:pic>
        <p:nvPicPr>
          <p:cNvPr id="4" name="Picture 3" descr="A close up of a sign&#10;&#10;Description automatically generated">
            <a:extLst>
              <a:ext uri="{FF2B5EF4-FFF2-40B4-BE49-F238E27FC236}">
                <a16:creationId xmlns:a16="http://schemas.microsoft.com/office/drawing/2014/main" id="{495BCC6A-D973-40E6-BEF3-EB0A6EFC55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1412" y="3453676"/>
            <a:ext cx="3175724" cy="3175724"/>
          </a:xfrm>
          <a:prstGeom prst="rect">
            <a:avLst/>
          </a:prstGeom>
        </p:spPr>
      </p:pic>
      <p:sp>
        <p:nvSpPr>
          <p:cNvPr id="5" name="Content Placeholder 13">
            <a:extLst>
              <a:ext uri="{FF2B5EF4-FFF2-40B4-BE49-F238E27FC236}">
                <a16:creationId xmlns:a16="http://schemas.microsoft.com/office/drawing/2014/main" id="{CDF2684C-305B-40CD-B602-28BEE4222DAC}"/>
              </a:ext>
            </a:extLst>
          </p:cNvPr>
          <p:cNvSpPr txBox="1">
            <a:spLocks/>
          </p:cNvSpPr>
          <p:nvPr/>
        </p:nvSpPr>
        <p:spPr>
          <a:xfrm>
            <a:off x="804544" y="3404324"/>
            <a:ext cx="9134391" cy="1981200"/>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US" sz="2200" dirty="0"/>
              <a:t>2023  ACTIONS PROPOSED </a:t>
            </a:r>
          </a:p>
          <a:p>
            <a:pPr lvl="1"/>
            <a:r>
              <a:rPr lang="en-US" sz="2200" dirty="0"/>
              <a:t>NEW MEMBER RECRUITMENT </a:t>
            </a:r>
          </a:p>
          <a:p>
            <a:r>
              <a:rPr lang="en-US" sz="2200" dirty="0"/>
              <a:t>Roundtable Discussion of Common Issues </a:t>
            </a:r>
          </a:p>
          <a:p>
            <a:pPr marL="231775" lvl="1" indent="0">
              <a:buFont typeface="Arial" pitchFamily="34" charset="0"/>
              <a:buNone/>
            </a:pPr>
            <a:endParaRPr lang="en-US" dirty="0"/>
          </a:p>
        </p:txBody>
      </p:sp>
    </p:spTree>
    <p:extLst>
      <p:ext uri="{BB962C8B-B14F-4D97-AF65-F5344CB8AC3E}">
        <p14:creationId xmlns:p14="http://schemas.microsoft.com/office/powerpoint/2010/main" val="1197211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55612" y="228600"/>
            <a:ext cx="10363201" cy="2895600"/>
          </a:xfrm>
        </p:spPr>
        <p:txBody>
          <a:bodyPr>
            <a:normAutofit fontScale="90000"/>
          </a:bodyPr>
          <a:lstStyle/>
          <a:p>
            <a:r>
              <a:rPr lang="en-US" dirty="0"/>
              <a:t>CLEAN WATER CONSTRUCTION COALITION</a:t>
            </a:r>
            <a:br>
              <a:rPr lang="en-US" dirty="0"/>
            </a:br>
            <a:endParaRPr lang="en-US" dirty="0"/>
          </a:p>
        </p:txBody>
      </p:sp>
      <p:sp>
        <p:nvSpPr>
          <p:cNvPr id="4" name="Subtitle 3"/>
          <p:cNvSpPr>
            <a:spLocks noGrp="1"/>
          </p:cNvSpPr>
          <p:nvPr>
            <p:ph type="subTitle" idx="1"/>
          </p:nvPr>
        </p:nvSpPr>
        <p:spPr>
          <a:xfrm>
            <a:off x="2741612" y="4572000"/>
            <a:ext cx="8229600" cy="1219200"/>
          </a:xfrm>
        </p:spPr>
        <p:txBody>
          <a:bodyPr>
            <a:normAutofit/>
          </a:bodyPr>
          <a:lstStyle/>
          <a:p>
            <a:r>
              <a:rPr lang="it-IT" sz="4400" dirty="0"/>
              <a:t>THANK YOU! </a:t>
            </a:r>
          </a:p>
        </p:txBody>
      </p:sp>
      <p:pic>
        <p:nvPicPr>
          <p:cNvPr id="5" name="Picture 4" descr="A close up of a sign&#10;&#10;Description automatically generated">
            <a:extLst>
              <a:ext uri="{FF2B5EF4-FFF2-40B4-BE49-F238E27FC236}">
                <a16:creationId xmlns:a16="http://schemas.microsoft.com/office/drawing/2014/main" id="{FE54A236-79FA-427E-81CB-B67CED1D85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1412" y="3453676"/>
            <a:ext cx="3175724" cy="3175724"/>
          </a:xfrm>
          <a:prstGeom prst="rect">
            <a:avLst/>
          </a:prstGeom>
        </p:spPr>
      </p:pic>
    </p:spTree>
    <p:extLst>
      <p:ext uri="{BB962C8B-B14F-4D97-AF65-F5344CB8AC3E}">
        <p14:creationId xmlns:p14="http://schemas.microsoft.com/office/powerpoint/2010/main" val="3014139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5612" y="381000"/>
            <a:ext cx="9144001" cy="609600"/>
          </a:xfrm>
        </p:spPr>
        <p:txBody>
          <a:bodyPr/>
          <a:lstStyle/>
          <a:p>
            <a:r>
              <a:rPr lang="en-US" u="sng" dirty="0"/>
              <a:t>WELCOME &amp; AGENDA OVERVIEW </a:t>
            </a:r>
          </a:p>
        </p:txBody>
      </p:sp>
      <p:sp>
        <p:nvSpPr>
          <p:cNvPr id="14" name="Content Placeholder 13"/>
          <p:cNvSpPr>
            <a:spLocks noGrp="1"/>
          </p:cNvSpPr>
          <p:nvPr>
            <p:ph idx="1"/>
          </p:nvPr>
        </p:nvSpPr>
        <p:spPr>
          <a:xfrm>
            <a:off x="684212" y="1600200"/>
            <a:ext cx="9134391" cy="4114801"/>
          </a:xfrm>
        </p:spPr>
        <p:txBody>
          <a:bodyPr>
            <a:normAutofit/>
          </a:bodyPr>
          <a:lstStyle/>
          <a:p>
            <a:r>
              <a:rPr lang="en-US" sz="2800" dirty="0"/>
              <a:t>WELCOME AND PARTICIPATING MEMBER RECOGNITION  </a:t>
            </a:r>
          </a:p>
          <a:p>
            <a:r>
              <a:rPr lang="en-US" sz="2800" dirty="0"/>
              <a:t>HOUSEKEEPING   </a:t>
            </a:r>
          </a:p>
          <a:p>
            <a:pPr lvl="1"/>
            <a:r>
              <a:rPr lang="en-US" sz="2800" dirty="0"/>
              <a:t>FEEL FREE TO ENTER QUESTIONS / REQUESTS TO COMMENT IN CHAT BOX</a:t>
            </a:r>
          </a:p>
          <a:p>
            <a:pPr lvl="1"/>
            <a:r>
              <a:rPr lang="en-US" sz="2800" dirty="0"/>
              <a:t>YOU WILL BE CALLED ON IN ORDER, PLEASE UNMUTE AND CONTRIBUTE THEN GO BACK ON MUTE </a:t>
            </a:r>
          </a:p>
          <a:p>
            <a:pPr lvl="1"/>
            <a:r>
              <a:rPr lang="en-US" sz="2800" dirty="0"/>
              <a:t>WE ARE RECORDING</a:t>
            </a:r>
          </a:p>
          <a:p>
            <a:r>
              <a:rPr lang="en-US" sz="2800" dirty="0"/>
              <a:t>AGENDA OVERVIEW </a:t>
            </a:r>
          </a:p>
        </p:txBody>
      </p:sp>
      <p:pic>
        <p:nvPicPr>
          <p:cNvPr id="3" name="Picture 2">
            <a:extLst>
              <a:ext uri="{FF2B5EF4-FFF2-40B4-BE49-F238E27FC236}">
                <a16:creationId xmlns:a16="http://schemas.microsoft.com/office/drawing/2014/main" id="{6A33C75C-9C3D-48EE-9CA9-3A23E373B66E}"/>
              </a:ext>
            </a:extLst>
          </p:cNvPr>
          <p:cNvPicPr>
            <a:picLocks noChangeAspect="1"/>
          </p:cNvPicPr>
          <p:nvPr/>
        </p:nvPicPr>
        <p:blipFill>
          <a:blip r:embed="rId2"/>
          <a:stretch>
            <a:fillRect/>
          </a:stretch>
        </p:blipFill>
        <p:spPr>
          <a:xfrm>
            <a:off x="9021995" y="3352800"/>
            <a:ext cx="2819400" cy="2819400"/>
          </a:xfrm>
          <a:prstGeom prst="flowChartConnector">
            <a:avLst/>
          </a:prstGeom>
        </p:spPr>
      </p:pic>
      <p:sp>
        <p:nvSpPr>
          <p:cNvPr id="6" name="Content Placeholder 13">
            <a:extLst>
              <a:ext uri="{FF2B5EF4-FFF2-40B4-BE49-F238E27FC236}">
                <a16:creationId xmlns:a16="http://schemas.microsoft.com/office/drawing/2014/main" id="{FA476AD9-3273-4D27-989D-98A2F9E58ECA}"/>
              </a:ext>
            </a:extLst>
          </p:cNvPr>
          <p:cNvSpPr txBox="1">
            <a:spLocks/>
          </p:cNvSpPr>
          <p:nvPr/>
        </p:nvSpPr>
        <p:spPr>
          <a:xfrm>
            <a:off x="8380412" y="6248400"/>
            <a:ext cx="3581400" cy="457200"/>
          </a:xfrm>
          <a:prstGeom prst="rect">
            <a:avLst/>
          </a:prstGeom>
        </p:spPr>
        <p:txBody>
          <a:bodyPr vert="horz" lIns="91440" tIns="45720" rIns="91440" bIns="45720" rtlCol="0">
            <a:normAutofit fontScale="70000" lnSpcReduction="20000"/>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n-US" dirty="0"/>
              <a:t>Dan Kennedy, Sr. Director UTCA of NJ </a:t>
            </a:r>
          </a:p>
        </p:txBody>
      </p:sp>
    </p:spTree>
    <p:extLst>
      <p:ext uri="{BB962C8B-B14F-4D97-AF65-F5344CB8AC3E}">
        <p14:creationId xmlns:p14="http://schemas.microsoft.com/office/powerpoint/2010/main" val="213913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09EE1-C740-4EF4-8A59-07449B6140E0}"/>
              </a:ext>
            </a:extLst>
          </p:cNvPr>
          <p:cNvSpPr>
            <a:spLocks noGrp="1"/>
          </p:cNvSpPr>
          <p:nvPr>
            <p:ph type="title"/>
          </p:nvPr>
        </p:nvSpPr>
        <p:spPr>
          <a:xfrm>
            <a:off x="836612" y="1524000"/>
            <a:ext cx="10591800" cy="1371600"/>
          </a:xfrm>
        </p:spPr>
        <p:txBody>
          <a:bodyPr>
            <a:normAutofit fontScale="90000"/>
          </a:bodyPr>
          <a:lstStyle/>
          <a:p>
            <a:pPr algn="just"/>
            <a:r>
              <a:rPr lang="en-US" b="1" dirty="0">
                <a:latin typeface="+mn-lt"/>
              </a:rPr>
              <a:t>CWCC MISSION</a:t>
            </a:r>
            <a:r>
              <a:rPr lang="en-US" dirty="0">
                <a:latin typeface="+mn-lt"/>
              </a:rPr>
              <a:t>: </a:t>
            </a:r>
            <a:r>
              <a:rPr lang="en-US" b="0" i="0" dirty="0">
                <a:effectLst/>
                <a:latin typeface="+mn-lt"/>
              </a:rPr>
              <a:t>The mission of the Clean Water Construction Coalition is to promote federal actions that increase funding and accelerate project delivery for water infrastructure and related projects.</a:t>
            </a:r>
            <a:endParaRPr lang="en-US" dirty="0">
              <a:latin typeface="+mn-lt"/>
            </a:endParaRPr>
          </a:p>
        </p:txBody>
      </p:sp>
      <p:pic>
        <p:nvPicPr>
          <p:cNvPr id="5" name="Picture 4">
            <a:extLst>
              <a:ext uri="{FF2B5EF4-FFF2-40B4-BE49-F238E27FC236}">
                <a16:creationId xmlns:a16="http://schemas.microsoft.com/office/drawing/2014/main" id="{FF738F71-7176-4314-8F30-76E05CFB1F7C}"/>
              </a:ext>
            </a:extLst>
          </p:cNvPr>
          <p:cNvPicPr>
            <a:picLocks noChangeAspect="1"/>
          </p:cNvPicPr>
          <p:nvPr/>
        </p:nvPicPr>
        <p:blipFill>
          <a:blip r:embed="rId2"/>
          <a:stretch>
            <a:fillRect/>
          </a:stretch>
        </p:blipFill>
        <p:spPr>
          <a:xfrm>
            <a:off x="4544366" y="3124200"/>
            <a:ext cx="3176291" cy="3176291"/>
          </a:xfrm>
          <a:prstGeom prst="rect">
            <a:avLst/>
          </a:prstGeom>
        </p:spPr>
      </p:pic>
      <p:pic>
        <p:nvPicPr>
          <p:cNvPr id="6" name="Picture 5">
            <a:extLst>
              <a:ext uri="{FF2B5EF4-FFF2-40B4-BE49-F238E27FC236}">
                <a16:creationId xmlns:a16="http://schemas.microsoft.com/office/drawing/2014/main" id="{903EA3EE-7D0B-48B0-B5D3-54A8328CFD92}"/>
              </a:ext>
            </a:extLst>
          </p:cNvPr>
          <p:cNvPicPr>
            <a:picLocks noChangeAspect="1"/>
          </p:cNvPicPr>
          <p:nvPr/>
        </p:nvPicPr>
        <p:blipFill>
          <a:blip r:embed="rId3"/>
          <a:stretch>
            <a:fillRect/>
          </a:stretch>
        </p:blipFill>
        <p:spPr>
          <a:xfrm>
            <a:off x="864213" y="3528475"/>
            <a:ext cx="3505200" cy="2332551"/>
          </a:xfrm>
          <a:prstGeom prst="rect">
            <a:avLst/>
          </a:prstGeom>
        </p:spPr>
      </p:pic>
      <p:pic>
        <p:nvPicPr>
          <p:cNvPr id="7" name="Picture 6">
            <a:extLst>
              <a:ext uri="{FF2B5EF4-FFF2-40B4-BE49-F238E27FC236}">
                <a16:creationId xmlns:a16="http://schemas.microsoft.com/office/drawing/2014/main" id="{66A0C10C-9128-48DA-877A-A0EC31B77081}"/>
              </a:ext>
            </a:extLst>
          </p:cNvPr>
          <p:cNvPicPr>
            <a:picLocks noChangeAspect="1"/>
          </p:cNvPicPr>
          <p:nvPr/>
        </p:nvPicPr>
        <p:blipFill>
          <a:blip r:embed="rId4"/>
          <a:stretch>
            <a:fillRect/>
          </a:stretch>
        </p:blipFill>
        <p:spPr>
          <a:xfrm>
            <a:off x="7895610" y="3383280"/>
            <a:ext cx="3543300" cy="2362200"/>
          </a:xfrm>
          <a:prstGeom prst="rect">
            <a:avLst/>
          </a:prstGeom>
        </p:spPr>
      </p:pic>
    </p:spTree>
    <p:extLst>
      <p:ext uri="{BB962C8B-B14F-4D97-AF65-F5344CB8AC3E}">
        <p14:creationId xmlns:p14="http://schemas.microsoft.com/office/powerpoint/2010/main" val="388765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5612" y="325173"/>
            <a:ext cx="9144001" cy="685800"/>
          </a:xfrm>
        </p:spPr>
        <p:txBody>
          <a:bodyPr anchor="b">
            <a:normAutofit/>
          </a:bodyPr>
          <a:lstStyle/>
          <a:p>
            <a:r>
              <a:rPr lang="en-US" u="sng" dirty="0"/>
              <a:t>ADVOCACY UPDATE </a:t>
            </a:r>
          </a:p>
        </p:txBody>
      </p:sp>
      <p:sp>
        <p:nvSpPr>
          <p:cNvPr id="14" name="Content Placeholder 13"/>
          <p:cNvSpPr>
            <a:spLocks noGrp="1"/>
          </p:cNvSpPr>
          <p:nvPr>
            <p:ph sz="half" idx="1"/>
          </p:nvPr>
        </p:nvSpPr>
        <p:spPr>
          <a:xfrm>
            <a:off x="1610144" y="1524000"/>
            <a:ext cx="4419599" cy="4114800"/>
          </a:xfrm>
        </p:spPr>
        <p:txBody>
          <a:bodyPr>
            <a:normAutofit/>
          </a:bodyPr>
          <a:lstStyle/>
          <a:p>
            <a:pPr marL="0" indent="0">
              <a:buNone/>
            </a:pPr>
            <a:endParaRPr lang="en-US" sz="4000" dirty="0"/>
          </a:p>
          <a:p>
            <a:pPr marL="0" indent="0">
              <a:buNone/>
            </a:pPr>
            <a:r>
              <a:rPr lang="en-US" sz="4000" dirty="0"/>
              <a:t>Sante Esposito, </a:t>
            </a:r>
          </a:p>
          <a:p>
            <a:pPr marL="0" indent="0">
              <a:buNone/>
            </a:pPr>
            <a:r>
              <a:rPr lang="en-US" sz="4000" dirty="0"/>
              <a:t>Key Advocates Inc. </a:t>
            </a:r>
          </a:p>
          <a:p>
            <a:pPr marL="0" indent="0">
              <a:buNone/>
            </a:pPr>
            <a:endParaRPr lang="en-US" sz="4000" dirty="0"/>
          </a:p>
          <a:p>
            <a:pPr marL="0" indent="0">
              <a:buNone/>
            </a:pPr>
            <a:r>
              <a:rPr lang="en-US" sz="4000" dirty="0"/>
              <a:t>CWCC Lobbyist </a:t>
            </a:r>
          </a:p>
          <a:p>
            <a:pPr marL="0" indent="0">
              <a:buNone/>
            </a:pPr>
            <a:endParaRPr lang="en-US" sz="4000" dirty="0"/>
          </a:p>
        </p:txBody>
      </p:sp>
      <p:pic>
        <p:nvPicPr>
          <p:cNvPr id="2" name="Picture 1">
            <a:extLst>
              <a:ext uri="{FF2B5EF4-FFF2-40B4-BE49-F238E27FC236}">
                <a16:creationId xmlns:a16="http://schemas.microsoft.com/office/drawing/2014/main" id="{EFF3B049-F9DF-4D66-8B5D-911B876FFE46}"/>
              </a:ext>
            </a:extLst>
          </p:cNvPr>
          <p:cNvPicPr>
            <a:picLocks noChangeAspect="1"/>
          </p:cNvPicPr>
          <p:nvPr/>
        </p:nvPicPr>
        <p:blipFill rotWithShape="1">
          <a:blip r:embed="rId2"/>
          <a:srcRect l="17060" r="11784" b="3"/>
          <a:stretch/>
        </p:blipFill>
        <p:spPr>
          <a:xfrm>
            <a:off x="6128919" y="1371600"/>
            <a:ext cx="4970629" cy="4627827"/>
          </a:xfrm>
          <a:prstGeom prst="rect">
            <a:avLst/>
          </a:prstGeom>
          <a:noFill/>
        </p:spPr>
      </p:pic>
    </p:spTree>
    <p:extLst>
      <p:ext uri="{BB962C8B-B14F-4D97-AF65-F5344CB8AC3E}">
        <p14:creationId xmlns:p14="http://schemas.microsoft.com/office/powerpoint/2010/main" val="146444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3" y="381000"/>
            <a:ext cx="9144001" cy="1371600"/>
          </a:xfrm>
        </p:spPr>
        <p:txBody>
          <a:bodyPr anchor="b">
            <a:normAutofit/>
          </a:bodyPr>
          <a:lstStyle/>
          <a:p>
            <a:r>
              <a:rPr lang="en-US" u="sng" dirty="0"/>
              <a:t>HILL UPDATE  </a:t>
            </a:r>
          </a:p>
        </p:txBody>
      </p:sp>
      <p:sp>
        <p:nvSpPr>
          <p:cNvPr id="14" name="Content Placeholder 13"/>
          <p:cNvSpPr>
            <a:spLocks noGrp="1"/>
          </p:cNvSpPr>
          <p:nvPr>
            <p:ph sz="half" idx="1"/>
          </p:nvPr>
        </p:nvSpPr>
        <p:spPr>
          <a:xfrm>
            <a:off x="1522411" y="762000"/>
            <a:ext cx="4419599" cy="4114800"/>
          </a:xfrm>
        </p:spPr>
        <p:txBody>
          <a:bodyPr>
            <a:normAutofit/>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2000" b="1" i="0" dirty="0">
                <a:effectLst/>
              </a:rPr>
              <a:t>*INVITED* </a:t>
            </a:r>
          </a:p>
          <a:p>
            <a:pPr marL="0" indent="0">
              <a:buNone/>
            </a:pPr>
            <a:r>
              <a:rPr lang="en-US" sz="2000" b="1" i="0" dirty="0">
                <a:effectLst/>
              </a:rPr>
              <a:t>Marisa Silva, Economic Development &amp; Strategic Initiatives Director </a:t>
            </a:r>
            <a:r>
              <a:rPr lang="en-US" sz="2000" dirty="0"/>
              <a:t>for</a:t>
            </a:r>
            <a:r>
              <a:rPr lang="en-US" sz="2000" b="0" i="0" dirty="0">
                <a:effectLst/>
              </a:rPr>
              <a:t> Senator Martin Heinrich (D-NM), a member of the Appropriations Committee.</a:t>
            </a:r>
            <a:endParaRPr lang="en-US" sz="2000" b="1" dirty="0"/>
          </a:p>
        </p:txBody>
      </p:sp>
      <p:pic>
        <p:nvPicPr>
          <p:cNvPr id="1028" name="Picture 4" descr="Marisa Silva">
            <a:extLst>
              <a:ext uri="{FF2B5EF4-FFF2-40B4-BE49-F238E27FC236}">
                <a16:creationId xmlns:a16="http://schemas.microsoft.com/office/drawing/2014/main" id="{7146CC1F-8D7A-4FFA-D574-C31636D06C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897"/>
          <a:stretch/>
        </p:blipFill>
        <p:spPr bwMode="auto">
          <a:xfrm>
            <a:off x="6229183" y="1905001"/>
            <a:ext cx="4419600" cy="4114800"/>
          </a:xfrm>
          <a:prstGeom prst="rect">
            <a:avLst/>
          </a:prstGeom>
          <a:solidFill>
            <a:srgbClr val="FFFFFF"/>
          </a:solidFill>
        </p:spPr>
      </p:pic>
    </p:spTree>
    <p:extLst>
      <p:ext uri="{BB962C8B-B14F-4D97-AF65-F5344CB8AC3E}">
        <p14:creationId xmlns:p14="http://schemas.microsoft.com/office/powerpoint/2010/main" val="119672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CA2CAB-0034-22ED-AAEC-54E471C21705}"/>
              </a:ext>
            </a:extLst>
          </p:cNvPr>
          <p:cNvSpPr>
            <a:spLocks noGrp="1"/>
          </p:cNvSpPr>
          <p:nvPr>
            <p:ph idx="1"/>
          </p:nvPr>
        </p:nvSpPr>
        <p:spPr>
          <a:xfrm>
            <a:off x="531812" y="457200"/>
            <a:ext cx="10668000" cy="5867400"/>
          </a:xfrm>
        </p:spPr>
        <p:txBody>
          <a:bodyPr>
            <a:normAutofit lnSpcReduction="10000"/>
          </a:bodyPr>
          <a:lstStyle/>
          <a:p>
            <a:pPr marL="0" indent="0">
              <a:buNone/>
            </a:pPr>
            <a:r>
              <a:rPr lang="en-US" b="1" dirty="0"/>
              <a:t>RECOMMENDED ADVOCACY “TONE” </a:t>
            </a:r>
            <a:r>
              <a:rPr lang="en-US" dirty="0"/>
              <a:t>– </a:t>
            </a:r>
          </a:p>
          <a:p>
            <a:pPr algn="just"/>
            <a:r>
              <a:rPr lang="en-US" dirty="0"/>
              <a:t>We should ensure that commitments for robust funding for programs of interest to the Coalition are </a:t>
            </a:r>
            <a:r>
              <a:rPr lang="en-US" b="1" u="sng" dirty="0"/>
              <a:t>met and expanded. Focus on alternative funding sources for “EARMARKS.</a:t>
            </a:r>
            <a:r>
              <a:rPr lang="en-US" b="1" dirty="0"/>
              <a:t>”</a:t>
            </a:r>
            <a:endParaRPr lang="en-US" dirty="0"/>
          </a:p>
          <a:p>
            <a:pPr algn="just"/>
            <a:r>
              <a:rPr lang="en-US" b="0" i="0" dirty="0">
                <a:effectLst/>
              </a:rPr>
              <a:t>Growth of water infrastructure </a:t>
            </a:r>
            <a:r>
              <a:rPr lang="en-US" b="0" i="0" u="sng" dirty="0">
                <a:effectLst/>
              </a:rPr>
              <a:t>needs faced by our states are outpacing increases in funding</a:t>
            </a:r>
            <a:r>
              <a:rPr lang="en-US" b="0" i="0" dirty="0">
                <a:effectLst/>
              </a:rPr>
              <a:t>. This is in addition to construction industry realities (material costs, for example) driving up project costs resulting in dollars not going as far in the field.</a:t>
            </a:r>
            <a:r>
              <a:rPr lang="en-US" dirty="0"/>
              <a:t>. </a:t>
            </a:r>
          </a:p>
          <a:p>
            <a:pPr algn="just"/>
            <a:r>
              <a:rPr lang="en-US" dirty="0"/>
              <a:t>We should </a:t>
            </a:r>
            <a:r>
              <a:rPr lang="en-US" b="1" u="sng" dirty="0"/>
              <a:t>bring attention </a:t>
            </a:r>
            <a:r>
              <a:rPr lang="en-US" dirty="0"/>
              <a:t>to State-lead decisions on discretionary federal funding (American Rescue Plan $) being directed to water infrastructure </a:t>
            </a:r>
          </a:p>
          <a:p>
            <a:pPr algn="just"/>
            <a:r>
              <a:rPr lang="en-US" dirty="0"/>
              <a:t>We should be setting the stage for members to help push state leaders if / when projects are slow to market. They have a vested interest in funding  translating into </a:t>
            </a:r>
            <a:r>
              <a:rPr lang="en-US" b="1" u="sng" dirty="0"/>
              <a:t>opportunity for our members. </a:t>
            </a:r>
          </a:p>
          <a:p>
            <a:pPr algn="just"/>
            <a:r>
              <a:rPr lang="en-US" dirty="0"/>
              <a:t>We should reinforce that we are </a:t>
            </a:r>
            <a:r>
              <a:rPr lang="en-US" b="1" u="sng" dirty="0"/>
              <a:t>NOT</a:t>
            </a:r>
            <a:r>
              <a:rPr lang="en-US" b="1" dirty="0"/>
              <a:t> </a:t>
            </a:r>
            <a:r>
              <a:rPr lang="en-US" dirty="0"/>
              <a:t>at “MISSION ACCOMPLISHED” stage </a:t>
            </a:r>
          </a:p>
          <a:p>
            <a:pPr algn="just"/>
            <a:r>
              <a:rPr lang="en-US" u="sng" dirty="0"/>
              <a:t>BOTTOM LINE - More funding means more projects and more projects mean more jobs. </a:t>
            </a:r>
          </a:p>
          <a:p>
            <a:pPr marL="0" indent="0">
              <a:buNone/>
            </a:pPr>
            <a:endParaRPr lang="en-US" dirty="0"/>
          </a:p>
        </p:txBody>
      </p:sp>
    </p:spTree>
    <p:extLst>
      <p:ext uri="{BB962C8B-B14F-4D97-AF65-F5344CB8AC3E}">
        <p14:creationId xmlns:p14="http://schemas.microsoft.com/office/powerpoint/2010/main" val="4037125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AD8036-96D8-496C-8006-37ACA5AD86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93"/>
            <a:ext cx="12188825"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en-US" sz="1799" dirty="0">
              <a:solidFill>
                <a:prstClr val="white"/>
              </a:solidFill>
              <a:latin typeface="Corbel" panose="020B0503020204020204"/>
            </a:endParaRPr>
          </a:p>
        </p:txBody>
      </p:sp>
      <p:sp>
        <p:nvSpPr>
          <p:cNvPr id="12" name="Rectangle 11">
            <a:extLst>
              <a:ext uri="{FF2B5EF4-FFF2-40B4-BE49-F238E27FC236}">
                <a16:creationId xmlns:a16="http://schemas.microsoft.com/office/drawing/2014/main" id="{24A4CBA9-3463-4C65-BF46-6B6C50E7F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40605" y="758021"/>
            <a:ext cx="3548220" cy="53279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en-US" sz="1799" dirty="0">
              <a:solidFill>
                <a:prstClr val="white"/>
              </a:solidFill>
              <a:latin typeface="Corbel" panose="020B0503020204020204"/>
            </a:endParaRPr>
          </a:p>
        </p:txBody>
      </p:sp>
      <p:sp>
        <p:nvSpPr>
          <p:cNvPr id="2" name="Title 1">
            <a:extLst>
              <a:ext uri="{FF2B5EF4-FFF2-40B4-BE49-F238E27FC236}">
                <a16:creationId xmlns:a16="http://schemas.microsoft.com/office/drawing/2014/main" id="{949DA8B6-9CE1-4A32-A0F7-BD09B6A7943D}"/>
              </a:ext>
            </a:extLst>
          </p:cNvPr>
          <p:cNvSpPr>
            <a:spLocks noGrp="1"/>
          </p:cNvSpPr>
          <p:nvPr>
            <p:ph type="title"/>
          </p:nvPr>
        </p:nvSpPr>
        <p:spPr>
          <a:xfrm>
            <a:off x="8893458" y="1124438"/>
            <a:ext cx="2946714" cy="4599985"/>
          </a:xfrm>
        </p:spPr>
        <p:txBody>
          <a:bodyPr>
            <a:normAutofit/>
          </a:bodyPr>
          <a:lstStyle/>
          <a:p>
            <a:pPr algn="ctr"/>
            <a:r>
              <a:rPr lang="en-US" dirty="0"/>
              <a:t>Why the SRFs?</a:t>
            </a:r>
            <a:br>
              <a:rPr lang="en-US" dirty="0"/>
            </a:br>
            <a:r>
              <a:rPr lang="en-US" sz="1000" dirty="0"/>
              <a:t>  </a:t>
            </a:r>
            <a:br>
              <a:rPr lang="en-US" dirty="0"/>
            </a:br>
            <a:r>
              <a:rPr lang="en-US" sz="2399" dirty="0"/>
              <a:t>SRFs are state-run programs that have a national impact on the U.S. economy.</a:t>
            </a:r>
          </a:p>
        </p:txBody>
      </p:sp>
      <p:sp>
        <p:nvSpPr>
          <p:cNvPr id="14" name="Rectangle 13">
            <a:extLst>
              <a:ext uri="{FF2B5EF4-FFF2-40B4-BE49-F238E27FC236}">
                <a16:creationId xmlns:a16="http://schemas.microsoft.com/office/drawing/2014/main" id="{2DCEED6C-D39C-40AA-B89E-52C3FA5A7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9647"/>
            <a:ext cx="383948" cy="5329564"/>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9B219574-5129-47FD-AC56-F2425DB718B1}"/>
              </a:ext>
            </a:extLst>
          </p:cNvPr>
          <p:cNvGraphicFramePr>
            <a:graphicFrameLocks noGrp="1"/>
          </p:cNvGraphicFramePr>
          <p:nvPr>
            <p:ph idx="1"/>
          </p:nvPr>
        </p:nvGraphicFramePr>
        <p:xfrm>
          <a:off x="866421" y="934504"/>
          <a:ext cx="7291711" cy="5040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2069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303212" y="152400"/>
            <a:ext cx="9144001" cy="762000"/>
          </a:xfrm>
        </p:spPr>
        <p:txBody>
          <a:bodyPr>
            <a:normAutofit/>
          </a:bodyPr>
          <a:lstStyle/>
          <a:p>
            <a:r>
              <a:rPr lang="en-US" u="sng" dirty="0"/>
              <a:t>CWCC 2022 Priorities  </a:t>
            </a:r>
          </a:p>
        </p:txBody>
      </p:sp>
      <p:sp>
        <p:nvSpPr>
          <p:cNvPr id="14" name="Content Placeholder 13"/>
          <p:cNvSpPr>
            <a:spLocks noGrp="1"/>
          </p:cNvSpPr>
          <p:nvPr>
            <p:ph idx="1"/>
          </p:nvPr>
        </p:nvSpPr>
        <p:spPr>
          <a:xfrm>
            <a:off x="379412" y="1143000"/>
            <a:ext cx="11125200" cy="5257800"/>
          </a:xfrm>
        </p:spPr>
        <p:txBody>
          <a:bodyPr>
            <a:noAutofit/>
          </a:bodyPr>
          <a:lstStyle/>
          <a:p>
            <a:pPr marL="0" indent="0">
              <a:buNone/>
            </a:pPr>
            <a:r>
              <a:rPr lang="en-US" sz="2400" b="1" dirty="0"/>
              <a:t>PRIORITY #1: Fully Fund Commitments (IIJA + Base FY Appropriation) and Increase Funding </a:t>
            </a:r>
            <a:r>
              <a:rPr lang="en-US" sz="1800" b="0" i="0" u="none" strike="noStrike" baseline="0" dirty="0">
                <a:latin typeface="Times New Roman" panose="02020603050405020304" pitchFamily="18" charset="0"/>
              </a:rPr>
              <a:t> </a:t>
            </a:r>
          </a:p>
          <a:p>
            <a:r>
              <a:rPr lang="en-US" sz="1800" b="0" i="0" u="none" strike="noStrike" baseline="0" dirty="0"/>
              <a:t>Fund Drinking Water, Wastewater, Stormwater, Water Reuse Programs to IIJA levels + Base FY Appropriation Levels for FY24: </a:t>
            </a:r>
          </a:p>
          <a:p>
            <a:pPr lvl="1"/>
            <a:r>
              <a:rPr lang="en-US" sz="1800" b="1" i="0" u="none" strike="noStrike" baseline="0" dirty="0"/>
              <a:t>Clean Water SRF Funding at minimum of $4.58 Billion </a:t>
            </a:r>
            <a:r>
              <a:rPr lang="en-US" sz="1800" b="0" i="0" u="none" strike="noStrike" baseline="0" dirty="0"/>
              <a:t>($2.95 Billon IIJA + $1.63 Billion FY Base). In addition: </a:t>
            </a:r>
          </a:p>
          <a:p>
            <a:pPr lvl="1"/>
            <a:r>
              <a:rPr lang="en-US" sz="1800" b="1" i="0" u="none" strike="noStrike" baseline="0" dirty="0"/>
              <a:t>Drinking Water SRF Funding at minimum of $4.05 Billion </a:t>
            </a:r>
            <a:r>
              <a:rPr lang="en-US" sz="1800" b="0" i="0" u="none" strike="noStrike" baseline="0" dirty="0"/>
              <a:t>($2.95 Billion IIJA + $1.10 Billion FY Base) </a:t>
            </a:r>
          </a:p>
          <a:p>
            <a:pPr lvl="1"/>
            <a:r>
              <a:rPr lang="en-US" sz="1800" b="1" i="0" u="none" strike="noStrike" baseline="0" dirty="0"/>
              <a:t>Water Infrastructure Finance and Innovation Act (WIFIA), including State WIFIA (SWIFIA) at a minimum of $80 Million </a:t>
            </a:r>
            <a:endParaRPr lang="en-US" sz="1800" b="0" i="0" u="none" strike="noStrike" baseline="0" dirty="0"/>
          </a:p>
          <a:p>
            <a:r>
              <a:rPr lang="en-US" sz="1800" b="0" i="0" u="none" strike="noStrike" baseline="0" dirty="0"/>
              <a:t>If Congress chooses to continue the use of Congressionally Directed Spending (earmarks) for water infrastructure projects, these funds must be additive to the overall EPA budget and NOT come out of the baseline SRF funding moving forward; and </a:t>
            </a:r>
          </a:p>
          <a:p>
            <a:r>
              <a:rPr lang="en-US" sz="1800" b="0" i="0" u="none" strike="noStrike" baseline="0" dirty="0"/>
              <a:t>Inclusion of additional funding for the SRFs, Alternative Water Source Program and other water programs of interest in the final version if anything emerges from the “Build Back Better” framework; and </a:t>
            </a:r>
          </a:p>
          <a:p>
            <a:r>
              <a:rPr lang="en-US" sz="1800" b="0" i="0" u="none" strike="noStrike" baseline="0" dirty="0"/>
              <a:t>Enactment of Title XVI WIIN grant funding and Federal share increase. </a:t>
            </a:r>
          </a:p>
          <a:p>
            <a:pPr marL="0" indent="0">
              <a:buNone/>
            </a:pPr>
            <a:endParaRPr lang="en-US" sz="1800" b="1" dirty="0"/>
          </a:p>
          <a:p>
            <a:pPr marL="0" indent="0">
              <a:buNone/>
            </a:pPr>
            <a:endParaRPr lang="en-US" sz="2400" b="1" dirty="0"/>
          </a:p>
        </p:txBody>
      </p:sp>
    </p:spTree>
    <p:extLst>
      <p:ext uri="{BB962C8B-B14F-4D97-AF65-F5344CB8AC3E}">
        <p14:creationId xmlns:p14="http://schemas.microsoft.com/office/powerpoint/2010/main" val="7700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303212" y="152400"/>
            <a:ext cx="9144001" cy="762000"/>
          </a:xfrm>
        </p:spPr>
        <p:txBody>
          <a:bodyPr>
            <a:normAutofit/>
          </a:bodyPr>
          <a:lstStyle/>
          <a:p>
            <a:r>
              <a:rPr lang="en-US" u="sng" dirty="0"/>
              <a:t>CWCC 2022 Priorities  </a:t>
            </a:r>
          </a:p>
        </p:txBody>
      </p:sp>
      <p:sp>
        <p:nvSpPr>
          <p:cNvPr id="14" name="Content Placeholder 13"/>
          <p:cNvSpPr>
            <a:spLocks noGrp="1"/>
          </p:cNvSpPr>
          <p:nvPr>
            <p:ph idx="1"/>
          </p:nvPr>
        </p:nvSpPr>
        <p:spPr>
          <a:xfrm>
            <a:off x="303212" y="1066800"/>
            <a:ext cx="11010900" cy="4114801"/>
          </a:xfrm>
        </p:spPr>
        <p:txBody>
          <a:bodyPr>
            <a:noAutofit/>
          </a:bodyPr>
          <a:lstStyle/>
          <a:p>
            <a:pPr marL="0" indent="0" algn="just">
              <a:buNone/>
            </a:pPr>
            <a:r>
              <a:rPr lang="en-US" sz="2000" b="1" dirty="0"/>
              <a:t>PRIORITY # 2: Accelerate the Work </a:t>
            </a:r>
          </a:p>
          <a:p>
            <a:pPr marL="0" indent="0" algn="just">
              <a:buNone/>
            </a:pPr>
            <a:r>
              <a:rPr lang="en-US" sz="2000" dirty="0"/>
              <a:t>Enactment of legislation, policies, regulations and specifications that accelerate the project pipeline and bring more water projects to construction in a timely manner. Advocate that  EPA require State SRF’s to streamline review and approval processes for the replacement or improvement of existing water infrastructure assets. </a:t>
            </a:r>
          </a:p>
          <a:p>
            <a:pPr marL="0" indent="0" algn="just">
              <a:buNone/>
            </a:pPr>
            <a:r>
              <a:rPr lang="en-US" sz="2000" b="1" dirty="0"/>
              <a:t>PRIORITY #3: Price Escalation / Build America, Buy America Requirements </a:t>
            </a:r>
          </a:p>
          <a:p>
            <a:pPr marL="0" indent="0" algn="just">
              <a:buNone/>
            </a:pPr>
            <a:r>
              <a:rPr lang="en-US" sz="2000" dirty="0"/>
              <a:t>Recognize near-term challenges, such as inflation, disruptions to supply chains, and lack of domestic capacity or supply when implementing new domestic preference procurement requirements for construction materials and manufactured products. Protecting public health and the environment, while maintaining affordable user rates, requires the flexibility to source the most cost-effective materials and best available technologies. </a:t>
            </a:r>
          </a:p>
          <a:p>
            <a:pPr marL="0" indent="0">
              <a:buNone/>
            </a:pPr>
            <a:endParaRPr lang="en-US" sz="2000" b="1" u="sng" dirty="0"/>
          </a:p>
          <a:p>
            <a:pPr marL="0" indent="0">
              <a:buNone/>
            </a:pPr>
            <a:r>
              <a:rPr lang="en-US" sz="2000" b="1" u="sng" dirty="0"/>
              <a:t> </a:t>
            </a:r>
          </a:p>
        </p:txBody>
      </p:sp>
    </p:spTree>
    <p:extLst>
      <p:ext uri="{BB962C8B-B14F-4D97-AF65-F5344CB8AC3E}">
        <p14:creationId xmlns:p14="http://schemas.microsoft.com/office/powerpoint/2010/main" val="39658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Digital Blu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Frame">
  <a:themeElements>
    <a:clrScheme name="CIFA Palette">
      <a:dk1>
        <a:srgbClr val="2E5289"/>
      </a:dk1>
      <a:lt1>
        <a:sysClr val="window" lastClr="FFFFFF"/>
      </a:lt1>
      <a:dk2>
        <a:srgbClr val="182B51"/>
      </a:dk2>
      <a:lt2>
        <a:srgbClr val="9AC5E8"/>
      </a:lt2>
      <a:accent1>
        <a:srgbClr val="2E5289"/>
      </a:accent1>
      <a:accent2>
        <a:srgbClr val="182B51"/>
      </a:accent2>
      <a:accent3>
        <a:srgbClr val="6D97C9"/>
      </a:accent3>
      <a:accent4>
        <a:srgbClr val="182B51"/>
      </a:accent4>
      <a:accent5>
        <a:srgbClr val="FFFFFF"/>
      </a:accent5>
      <a:accent6>
        <a:srgbClr val="FFFFFF"/>
      </a:accent6>
      <a:hlink>
        <a:srgbClr val="182B51"/>
      </a:hlink>
      <a:folHlink>
        <a:srgbClr val="6D97C9"/>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3.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9186FC759D11E4FACF63C1D88C04C29" ma:contentTypeVersion="9" ma:contentTypeDescription="Create a new document." ma:contentTypeScope="" ma:versionID="04a1d85501d877920ec692a526a35498">
  <xsd:schema xmlns:xsd="http://www.w3.org/2001/XMLSchema" xmlns:xs="http://www.w3.org/2001/XMLSchema" xmlns:p="http://schemas.microsoft.com/office/2006/metadata/properties" xmlns:ns3="cd290830-e439-4d44-9884-22262490418c" xmlns:ns4="5e3a73f0-1739-4311-afd2-5b694ecc84db" targetNamespace="http://schemas.microsoft.com/office/2006/metadata/properties" ma:root="true" ma:fieldsID="c4dc32a8030383bb05561b348f47690f" ns3:_="" ns4:_="">
    <xsd:import namespace="cd290830-e439-4d44-9884-22262490418c"/>
    <xsd:import namespace="5e3a73f0-1739-4311-afd2-5b694ecc84db"/>
    <xsd:element name="properties">
      <xsd:complexType>
        <xsd:sequence>
          <xsd:element name="documentManagement">
            <xsd:complexType>
              <xsd:all>
                <xsd:element ref="ns3:MediaServiceMetadata" minOccurs="0"/>
                <xsd:element ref="ns3:MediaServiceFastMetadata" minOccurs="0"/>
                <xsd:element ref="ns4:SharedWithUsers" minOccurs="0"/>
                <xsd:element ref="ns3:MediaServiceDateTaken" minOccurs="0"/>
                <xsd:element ref="ns3:MediaServiceAutoTag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290830-e439-4d44-9884-22262490418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2" nillable="true" ma:displayName="MediaServiceAutoTags" ma:internalName="MediaServiceAutoTags"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e3a73f0-1739-4311-afd2-5b694ecc84d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C12EE4-27C6-452A-BCCF-F49CB342DB30}">
  <ds:schemaRefs>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http://purl.org/dc/elements/1.1/"/>
    <ds:schemaRef ds:uri="5e3a73f0-1739-4311-afd2-5b694ecc84db"/>
    <ds:schemaRef ds:uri="cd290830-e439-4d44-9884-22262490418c"/>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ED9333EC-5C93-4544-AB79-4AF773098EBF}">
  <ds:schemaRefs>
    <ds:schemaRef ds:uri="http://schemas.microsoft.com/sharepoint/v3/contenttype/forms"/>
  </ds:schemaRefs>
</ds:datastoreItem>
</file>

<file path=customXml/itemProps3.xml><?xml version="1.0" encoding="utf-8"?>
<ds:datastoreItem xmlns:ds="http://schemas.openxmlformats.org/officeDocument/2006/customXml" ds:itemID="{9163DF08-F6B2-4592-BFC3-6855EA58AC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290830-e439-4d44-9884-22262490418c"/>
    <ds:schemaRef ds:uri="5e3a73f0-1739-4311-afd2-5b694ecc84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7033</TotalTime>
  <Words>812</Words>
  <Application>Microsoft Office PowerPoint</Application>
  <PresentationFormat>Custom</PresentationFormat>
  <Paragraphs>78</Paragraphs>
  <Slides>14</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Arial</vt:lpstr>
      <vt:lpstr>Calibri</vt:lpstr>
      <vt:lpstr>Corbel</vt:lpstr>
      <vt:lpstr>Times New Roman</vt:lpstr>
      <vt:lpstr>Wingdings 2</vt:lpstr>
      <vt:lpstr>Digital Blue Tunnel 16x9</vt:lpstr>
      <vt:lpstr>Frame</vt:lpstr>
      <vt:lpstr>CLEAN WATER CONSTRUCTION COALITION FLY-IN / BUSINESS MEETING  </vt:lpstr>
      <vt:lpstr>WELCOME &amp; AGENDA OVERVIEW </vt:lpstr>
      <vt:lpstr>CWCC MISSION: The mission of the Clean Water Construction Coalition is to promote federal actions that increase funding and accelerate project delivery for water infrastructure and related projects.</vt:lpstr>
      <vt:lpstr>ADVOCACY UPDATE </vt:lpstr>
      <vt:lpstr>HILL UPDATE  </vt:lpstr>
      <vt:lpstr>PowerPoint Presentation</vt:lpstr>
      <vt:lpstr>Why the SRFs?    SRFs are state-run programs that have a national impact on the U.S. economy.</vt:lpstr>
      <vt:lpstr>CWCC 2022 Priorities  </vt:lpstr>
      <vt:lpstr>CWCC 2022 Priorities  </vt:lpstr>
      <vt:lpstr>PowerPoint Presentation</vt:lpstr>
      <vt:lpstr>PowerPoint Presentation</vt:lpstr>
      <vt:lpstr>ADVOCACY OPTIONS </vt:lpstr>
      <vt:lpstr>CWCC BUSINESS </vt:lpstr>
      <vt:lpstr>CLEAN WATER CONSTRUCTION COALITION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CLEAN WATER CONSTRUCTION COALITION VIRTUAL FLY-IN</dc:title>
  <dc:creator>Dan Kennedy</dc:creator>
  <cp:lastModifiedBy>Dan Kennedy</cp:lastModifiedBy>
  <cp:revision>41</cp:revision>
  <cp:lastPrinted>2022-05-13T14:12:57Z</cp:lastPrinted>
  <dcterms:created xsi:type="dcterms:W3CDTF">2020-04-27T23:04:32Z</dcterms:created>
  <dcterms:modified xsi:type="dcterms:W3CDTF">2023-05-03T18:16:45Z</dcterms:modified>
</cp:coreProperties>
</file>